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4"/>
  </p:sldMasterIdLst>
  <p:sldIdLst>
    <p:sldId id="256" r:id="rId5"/>
    <p:sldId id="257" r:id="rId6"/>
    <p:sldId id="258" r:id="rId7"/>
    <p:sldId id="260" r:id="rId8"/>
    <p:sldId id="265" r:id="rId9"/>
    <p:sldId id="270" r:id="rId10"/>
    <p:sldId id="266" r:id="rId11"/>
    <p:sldId id="267" r:id="rId12"/>
    <p:sldId id="268" r:id="rId13"/>
    <p:sldId id="269" r:id="rId14"/>
    <p:sldId id="261" r:id="rId15"/>
    <p:sldId id="271" r:id="rId16"/>
    <p:sldId id="262" r:id="rId17"/>
    <p:sldId id="274" r:id="rId18"/>
    <p:sldId id="275" r:id="rId19"/>
    <p:sldId id="276" r:id="rId20"/>
    <p:sldId id="272" r:id="rId21"/>
    <p:sldId id="263" r:id="rId22"/>
    <p:sldId id="264" r:id="rId23"/>
    <p:sldId id="277" r:id="rId24"/>
    <p:sldId id="279" r:id="rId25"/>
    <p:sldId id="278" r:id="rId26"/>
    <p:sldId id="280" r:id="rId27"/>
    <p:sldId id="281" r:id="rId28"/>
    <p:sldId id="283" r:id="rId2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9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3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>
                <a:latin typeface="Aptos" panose="020B0004020202020204" pitchFamily="34" charset="0"/>
              </a:defRPr>
            </a:lvl1pPr>
            <a:lvl2pPr>
              <a:defRPr sz="2400">
                <a:latin typeface="Aptos" panose="020B0004020202020204" pitchFamily="34" charset="0"/>
              </a:defRPr>
            </a:lvl2pPr>
            <a:lvl3pPr>
              <a:defRPr sz="2000">
                <a:latin typeface="Aptos" panose="020B0004020202020204" pitchFamily="34" charset="0"/>
              </a:defRPr>
            </a:lvl3pPr>
            <a:lvl4pPr>
              <a:defRPr sz="1800">
                <a:latin typeface="Aptos" panose="020B0004020202020204" pitchFamily="34" charset="0"/>
              </a:defRPr>
            </a:lvl4pPr>
            <a:lvl5pPr>
              <a:defRPr sz="1800"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sX0" fmla="*/ 0 w 10515600"/>
              <a:gd name="csY0" fmla="*/ 0 h 27432"/>
              <a:gd name="csX1" fmla="*/ 446913 w 10515600"/>
              <a:gd name="csY1" fmla="*/ 0 h 27432"/>
              <a:gd name="csX2" fmla="*/ 1104138 w 10515600"/>
              <a:gd name="csY2" fmla="*/ 0 h 27432"/>
              <a:gd name="csX3" fmla="*/ 1866519 w 10515600"/>
              <a:gd name="csY3" fmla="*/ 0 h 27432"/>
              <a:gd name="csX4" fmla="*/ 2208276 w 10515600"/>
              <a:gd name="csY4" fmla="*/ 0 h 27432"/>
              <a:gd name="csX5" fmla="*/ 2550033 w 10515600"/>
              <a:gd name="csY5" fmla="*/ 0 h 27432"/>
              <a:gd name="csX6" fmla="*/ 3417570 w 10515600"/>
              <a:gd name="csY6" fmla="*/ 0 h 27432"/>
              <a:gd name="csX7" fmla="*/ 4074795 w 10515600"/>
              <a:gd name="csY7" fmla="*/ 0 h 27432"/>
              <a:gd name="csX8" fmla="*/ 4416552 w 10515600"/>
              <a:gd name="csY8" fmla="*/ 0 h 27432"/>
              <a:gd name="csX9" fmla="*/ 5073777 w 10515600"/>
              <a:gd name="csY9" fmla="*/ 0 h 27432"/>
              <a:gd name="csX10" fmla="*/ 5941314 w 10515600"/>
              <a:gd name="csY10" fmla="*/ 0 h 27432"/>
              <a:gd name="csX11" fmla="*/ 6493383 w 10515600"/>
              <a:gd name="csY11" fmla="*/ 0 h 27432"/>
              <a:gd name="csX12" fmla="*/ 7045452 w 10515600"/>
              <a:gd name="csY12" fmla="*/ 0 h 27432"/>
              <a:gd name="csX13" fmla="*/ 7702677 w 10515600"/>
              <a:gd name="csY13" fmla="*/ 0 h 27432"/>
              <a:gd name="csX14" fmla="*/ 8465058 w 10515600"/>
              <a:gd name="csY14" fmla="*/ 0 h 27432"/>
              <a:gd name="csX15" fmla="*/ 9227439 w 10515600"/>
              <a:gd name="csY15" fmla="*/ 0 h 27432"/>
              <a:gd name="csX16" fmla="*/ 10515600 w 10515600"/>
              <a:gd name="csY16" fmla="*/ 0 h 27432"/>
              <a:gd name="csX17" fmla="*/ 10515600 w 10515600"/>
              <a:gd name="csY17" fmla="*/ 27432 h 27432"/>
              <a:gd name="csX18" fmla="*/ 10068687 w 10515600"/>
              <a:gd name="csY18" fmla="*/ 27432 h 27432"/>
              <a:gd name="csX19" fmla="*/ 9201150 w 10515600"/>
              <a:gd name="csY19" fmla="*/ 27432 h 27432"/>
              <a:gd name="csX20" fmla="*/ 8543925 w 10515600"/>
              <a:gd name="csY20" fmla="*/ 27432 h 27432"/>
              <a:gd name="csX21" fmla="*/ 8202168 w 10515600"/>
              <a:gd name="csY21" fmla="*/ 27432 h 27432"/>
              <a:gd name="csX22" fmla="*/ 7544943 w 10515600"/>
              <a:gd name="csY22" fmla="*/ 27432 h 27432"/>
              <a:gd name="csX23" fmla="*/ 6992874 w 10515600"/>
              <a:gd name="csY23" fmla="*/ 27432 h 27432"/>
              <a:gd name="csX24" fmla="*/ 6440805 w 10515600"/>
              <a:gd name="csY24" fmla="*/ 27432 h 27432"/>
              <a:gd name="csX25" fmla="*/ 5888736 w 10515600"/>
              <a:gd name="csY25" fmla="*/ 27432 h 27432"/>
              <a:gd name="csX26" fmla="*/ 5336667 w 10515600"/>
              <a:gd name="csY26" fmla="*/ 27432 h 27432"/>
              <a:gd name="csX27" fmla="*/ 4574286 w 10515600"/>
              <a:gd name="csY27" fmla="*/ 27432 h 27432"/>
              <a:gd name="csX28" fmla="*/ 3917061 w 10515600"/>
              <a:gd name="csY28" fmla="*/ 27432 h 27432"/>
              <a:gd name="csX29" fmla="*/ 3575304 w 10515600"/>
              <a:gd name="csY29" fmla="*/ 27432 h 27432"/>
              <a:gd name="csX30" fmla="*/ 3023235 w 10515600"/>
              <a:gd name="csY30" fmla="*/ 27432 h 27432"/>
              <a:gd name="csX31" fmla="*/ 2260854 w 10515600"/>
              <a:gd name="csY31" fmla="*/ 27432 h 27432"/>
              <a:gd name="csX32" fmla="*/ 1813941 w 10515600"/>
              <a:gd name="csY32" fmla="*/ 27432 h 27432"/>
              <a:gd name="csX33" fmla="*/ 946404 w 10515600"/>
              <a:gd name="csY33" fmla="*/ 27432 h 27432"/>
              <a:gd name="csX34" fmla="*/ 0 w 10515600"/>
              <a:gd name="csY34" fmla="*/ 27432 h 27432"/>
              <a:gd name="csX35" fmla="*/ 0 w 10515600"/>
              <a:gd name="csY35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0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7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sX0" fmla="*/ 0 w 10515600"/>
              <a:gd name="csY0" fmla="*/ 0 h 27432"/>
              <a:gd name="csX1" fmla="*/ 446913 w 10515600"/>
              <a:gd name="csY1" fmla="*/ 0 h 27432"/>
              <a:gd name="csX2" fmla="*/ 1104138 w 10515600"/>
              <a:gd name="csY2" fmla="*/ 0 h 27432"/>
              <a:gd name="csX3" fmla="*/ 1866519 w 10515600"/>
              <a:gd name="csY3" fmla="*/ 0 h 27432"/>
              <a:gd name="csX4" fmla="*/ 2208276 w 10515600"/>
              <a:gd name="csY4" fmla="*/ 0 h 27432"/>
              <a:gd name="csX5" fmla="*/ 2550033 w 10515600"/>
              <a:gd name="csY5" fmla="*/ 0 h 27432"/>
              <a:gd name="csX6" fmla="*/ 3417570 w 10515600"/>
              <a:gd name="csY6" fmla="*/ 0 h 27432"/>
              <a:gd name="csX7" fmla="*/ 4074795 w 10515600"/>
              <a:gd name="csY7" fmla="*/ 0 h 27432"/>
              <a:gd name="csX8" fmla="*/ 4416552 w 10515600"/>
              <a:gd name="csY8" fmla="*/ 0 h 27432"/>
              <a:gd name="csX9" fmla="*/ 5073777 w 10515600"/>
              <a:gd name="csY9" fmla="*/ 0 h 27432"/>
              <a:gd name="csX10" fmla="*/ 5941314 w 10515600"/>
              <a:gd name="csY10" fmla="*/ 0 h 27432"/>
              <a:gd name="csX11" fmla="*/ 6493383 w 10515600"/>
              <a:gd name="csY11" fmla="*/ 0 h 27432"/>
              <a:gd name="csX12" fmla="*/ 7045452 w 10515600"/>
              <a:gd name="csY12" fmla="*/ 0 h 27432"/>
              <a:gd name="csX13" fmla="*/ 7702677 w 10515600"/>
              <a:gd name="csY13" fmla="*/ 0 h 27432"/>
              <a:gd name="csX14" fmla="*/ 8465058 w 10515600"/>
              <a:gd name="csY14" fmla="*/ 0 h 27432"/>
              <a:gd name="csX15" fmla="*/ 9227439 w 10515600"/>
              <a:gd name="csY15" fmla="*/ 0 h 27432"/>
              <a:gd name="csX16" fmla="*/ 10515600 w 10515600"/>
              <a:gd name="csY16" fmla="*/ 0 h 27432"/>
              <a:gd name="csX17" fmla="*/ 10515600 w 10515600"/>
              <a:gd name="csY17" fmla="*/ 27432 h 27432"/>
              <a:gd name="csX18" fmla="*/ 10068687 w 10515600"/>
              <a:gd name="csY18" fmla="*/ 27432 h 27432"/>
              <a:gd name="csX19" fmla="*/ 9201150 w 10515600"/>
              <a:gd name="csY19" fmla="*/ 27432 h 27432"/>
              <a:gd name="csX20" fmla="*/ 8543925 w 10515600"/>
              <a:gd name="csY20" fmla="*/ 27432 h 27432"/>
              <a:gd name="csX21" fmla="*/ 8202168 w 10515600"/>
              <a:gd name="csY21" fmla="*/ 27432 h 27432"/>
              <a:gd name="csX22" fmla="*/ 7544943 w 10515600"/>
              <a:gd name="csY22" fmla="*/ 27432 h 27432"/>
              <a:gd name="csX23" fmla="*/ 6992874 w 10515600"/>
              <a:gd name="csY23" fmla="*/ 27432 h 27432"/>
              <a:gd name="csX24" fmla="*/ 6440805 w 10515600"/>
              <a:gd name="csY24" fmla="*/ 27432 h 27432"/>
              <a:gd name="csX25" fmla="*/ 5888736 w 10515600"/>
              <a:gd name="csY25" fmla="*/ 27432 h 27432"/>
              <a:gd name="csX26" fmla="*/ 5336667 w 10515600"/>
              <a:gd name="csY26" fmla="*/ 27432 h 27432"/>
              <a:gd name="csX27" fmla="*/ 4574286 w 10515600"/>
              <a:gd name="csY27" fmla="*/ 27432 h 27432"/>
              <a:gd name="csX28" fmla="*/ 3917061 w 10515600"/>
              <a:gd name="csY28" fmla="*/ 27432 h 27432"/>
              <a:gd name="csX29" fmla="*/ 3575304 w 10515600"/>
              <a:gd name="csY29" fmla="*/ 27432 h 27432"/>
              <a:gd name="csX30" fmla="*/ 3023235 w 10515600"/>
              <a:gd name="csY30" fmla="*/ 27432 h 27432"/>
              <a:gd name="csX31" fmla="*/ 2260854 w 10515600"/>
              <a:gd name="csY31" fmla="*/ 27432 h 27432"/>
              <a:gd name="csX32" fmla="*/ 1813941 w 10515600"/>
              <a:gd name="csY32" fmla="*/ 27432 h 27432"/>
              <a:gd name="csX33" fmla="*/ 946404 w 10515600"/>
              <a:gd name="csY33" fmla="*/ 27432 h 27432"/>
              <a:gd name="csX34" fmla="*/ 0 w 10515600"/>
              <a:gd name="csY34" fmla="*/ 27432 h 27432"/>
              <a:gd name="csX35" fmla="*/ 0 w 10515600"/>
              <a:gd name="csY35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0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sX0" fmla="*/ 0 w 10515600"/>
              <a:gd name="csY0" fmla="*/ 0 h 27432"/>
              <a:gd name="csX1" fmla="*/ 446913 w 10515600"/>
              <a:gd name="csY1" fmla="*/ 0 h 27432"/>
              <a:gd name="csX2" fmla="*/ 1104138 w 10515600"/>
              <a:gd name="csY2" fmla="*/ 0 h 27432"/>
              <a:gd name="csX3" fmla="*/ 1866519 w 10515600"/>
              <a:gd name="csY3" fmla="*/ 0 h 27432"/>
              <a:gd name="csX4" fmla="*/ 2208276 w 10515600"/>
              <a:gd name="csY4" fmla="*/ 0 h 27432"/>
              <a:gd name="csX5" fmla="*/ 2550033 w 10515600"/>
              <a:gd name="csY5" fmla="*/ 0 h 27432"/>
              <a:gd name="csX6" fmla="*/ 3417570 w 10515600"/>
              <a:gd name="csY6" fmla="*/ 0 h 27432"/>
              <a:gd name="csX7" fmla="*/ 4074795 w 10515600"/>
              <a:gd name="csY7" fmla="*/ 0 h 27432"/>
              <a:gd name="csX8" fmla="*/ 4416552 w 10515600"/>
              <a:gd name="csY8" fmla="*/ 0 h 27432"/>
              <a:gd name="csX9" fmla="*/ 5073777 w 10515600"/>
              <a:gd name="csY9" fmla="*/ 0 h 27432"/>
              <a:gd name="csX10" fmla="*/ 5941314 w 10515600"/>
              <a:gd name="csY10" fmla="*/ 0 h 27432"/>
              <a:gd name="csX11" fmla="*/ 6493383 w 10515600"/>
              <a:gd name="csY11" fmla="*/ 0 h 27432"/>
              <a:gd name="csX12" fmla="*/ 7045452 w 10515600"/>
              <a:gd name="csY12" fmla="*/ 0 h 27432"/>
              <a:gd name="csX13" fmla="*/ 7702677 w 10515600"/>
              <a:gd name="csY13" fmla="*/ 0 h 27432"/>
              <a:gd name="csX14" fmla="*/ 8465058 w 10515600"/>
              <a:gd name="csY14" fmla="*/ 0 h 27432"/>
              <a:gd name="csX15" fmla="*/ 9227439 w 10515600"/>
              <a:gd name="csY15" fmla="*/ 0 h 27432"/>
              <a:gd name="csX16" fmla="*/ 10515600 w 10515600"/>
              <a:gd name="csY16" fmla="*/ 0 h 27432"/>
              <a:gd name="csX17" fmla="*/ 10515600 w 10515600"/>
              <a:gd name="csY17" fmla="*/ 27432 h 27432"/>
              <a:gd name="csX18" fmla="*/ 10068687 w 10515600"/>
              <a:gd name="csY18" fmla="*/ 27432 h 27432"/>
              <a:gd name="csX19" fmla="*/ 9201150 w 10515600"/>
              <a:gd name="csY19" fmla="*/ 27432 h 27432"/>
              <a:gd name="csX20" fmla="*/ 8543925 w 10515600"/>
              <a:gd name="csY20" fmla="*/ 27432 h 27432"/>
              <a:gd name="csX21" fmla="*/ 8202168 w 10515600"/>
              <a:gd name="csY21" fmla="*/ 27432 h 27432"/>
              <a:gd name="csX22" fmla="*/ 7544943 w 10515600"/>
              <a:gd name="csY22" fmla="*/ 27432 h 27432"/>
              <a:gd name="csX23" fmla="*/ 6992874 w 10515600"/>
              <a:gd name="csY23" fmla="*/ 27432 h 27432"/>
              <a:gd name="csX24" fmla="*/ 6440805 w 10515600"/>
              <a:gd name="csY24" fmla="*/ 27432 h 27432"/>
              <a:gd name="csX25" fmla="*/ 5888736 w 10515600"/>
              <a:gd name="csY25" fmla="*/ 27432 h 27432"/>
              <a:gd name="csX26" fmla="*/ 5336667 w 10515600"/>
              <a:gd name="csY26" fmla="*/ 27432 h 27432"/>
              <a:gd name="csX27" fmla="*/ 4574286 w 10515600"/>
              <a:gd name="csY27" fmla="*/ 27432 h 27432"/>
              <a:gd name="csX28" fmla="*/ 3917061 w 10515600"/>
              <a:gd name="csY28" fmla="*/ 27432 h 27432"/>
              <a:gd name="csX29" fmla="*/ 3575304 w 10515600"/>
              <a:gd name="csY29" fmla="*/ 27432 h 27432"/>
              <a:gd name="csX30" fmla="*/ 3023235 w 10515600"/>
              <a:gd name="csY30" fmla="*/ 27432 h 27432"/>
              <a:gd name="csX31" fmla="*/ 2260854 w 10515600"/>
              <a:gd name="csY31" fmla="*/ 27432 h 27432"/>
              <a:gd name="csX32" fmla="*/ 1813941 w 10515600"/>
              <a:gd name="csY32" fmla="*/ 27432 h 27432"/>
              <a:gd name="csX33" fmla="*/ 946404 w 10515600"/>
              <a:gd name="csY33" fmla="*/ 27432 h 27432"/>
              <a:gd name="csX34" fmla="*/ 0 w 10515600"/>
              <a:gd name="csY34" fmla="*/ 27432 h 27432"/>
              <a:gd name="csX35" fmla="*/ 0 w 10515600"/>
              <a:gd name="csY35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4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1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sX0" fmla="*/ 0 w 4480560"/>
              <a:gd name="csY0" fmla="*/ 0 h 27432"/>
              <a:gd name="csX1" fmla="*/ 595274 w 4480560"/>
              <a:gd name="csY1" fmla="*/ 0 h 27432"/>
              <a:gd name="csX2" fmla="*/ 1100938 w 4480560"/>
              <a:gd name="csY2" fmla="*/ 0 h 27432"/>
              <a:gd name="csX3" fmla="*/ 1651406 w 4480560"/>
              <a:gd name="csY3" fmla="*/ 0 h 27432"/>
              <a:gd name="csX4" fmla="*/ 2336292 w 4480560"/>
              <a:gd name="csY4" fmla="*/ 0 h 27432"/>
              <a:gd name="csX5" fmla="*/ 2931566 w 4480560"/>
              <a:gd name="csY5" fmla="*/ 0 h 27432"/>
              <a:gd name="csX6" fmla="*/ 3482035 w 4480560"/>
              <a:gd name="csY6" fmla="*/ 0 h 27432"/>
              <a:gd name="csX7" fmla="*/ 4480560 w 4480560"/>
              <a:gd name="csY7" fmla="*/ 0 h 27432"/>
              <a:gd name="csX8" fmla="*/ 4480560 w 4480560"/>
              <a:gd name="csY8" fmla="*/ 27432 h 27432"/>
              <a:gd name="csX9" fmla="*/ 3840480 w 4480560"/>
              <a:gd name="csY9" fmla="*/ 27432 h 27432"/>
              <a:gd name="csX10" fmla="*/ 3290011 w 4480560"/>
              <a:gd name="csY10" fmla="*/ 27432 h 27432"/>
              <a:gd name="csX11" fmla="*/ 2560320 w 4480560"/>
              <a:gd name="csY11" fmla="*/ 27432 h 27432"/>
              <a:gd name="csX12" fmla="*/ 1965046 w 4480560"/>
              <a:gd name="csY12" fmla="*/ 27432 h 27432"/>
              <a:gd name="csX13" fmla="*/ 1459382 w 4480560"/>
              <a:gd name="csY13" fmla="*/ 27432 h 27432"/>
              <a:gd name="csX14" fmla="*/ 774497 w 4480560"/>
              <a:gd name="csY14" fmla="*/ 27432 h 27432"/>
              <a:gd name="csX15" fmla="*/ 0 w 4480560"/>
              <a:gd name="csY15" fmla="*/ 27432 h 27432"/>
              <a:gd name="csX16" fmla="*/ 0 w 4480560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0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sX0" fmla="*/ 0 w 4480560"/>
              <a:gd name="csY0" fmla="*/ 0 h 27432"/>
              <a:gd name="csX1" fmla="*/ 595274 w 4480560"/>
              <a:gd name="csY1" fmla="*/ 0 h 27432"/>
              <a:gd name="csX2" fmla="*/ 1100938 w 4480560"/>
              <a:gd name="csY2" fmla="*/ 0 h 27432"/>
              <a:gd name="csX3" fmla="*/ 1651406 w 4480560"/>
              <a:gd name="csY3" fmla="*/ 0 h 27432"/>
              <a:gd name="csX4" fmla="*/ 2336292 w 4480560"/>
              <a:gd name="csY4" fmla="*/ 0 h 27432"/>
              <a:gd name="csX5" fmla="*/ 2931566 w 4480560"/>
              <a:gd name="csY5" fmla="*/ 0 h 27432"/>
              <a:gd name="csX6" fmla="*/ 3482035 w 4480560"/>
              <a:gd name="csY6" fmla="*/ 0 h 27432"/>
              <a:gd name="csX7" fmla="*/ 4480560 w 4480560"/>
              <a:gd name="csY7" fmla="*/ 0 h 27432"/>
              <a:gd name="csX8" fmla="*/ 4480560 w 4480560"/>
              <a:gd name="csY8" fmla="*/ 27432 h 27432"/>
              <a:gd name="csX9" fmla="*/ 3840480 w 4480560"/>
              <a:gd name="csY9" fmla="*/ 27432 h 27432"/>
              <a:gd name="csX10" fmla="*/ 3290011 w 4480560"/>
              <a:gd name="csY10" fmla="*/ 27432 h 27432"/>
              <a:gd name="csX11" fmla="*/ 2560320 w 4480560"/>
              <a:gd name="csY11" fmla="*/ 27432 h 27432"/>
              <a:gd name="csX12" fmla="*/ 1965046 w 4480560"/>
              <a:gd name="csY12" fmla="*/ 27432 h 27432"/>
              <a:gd name="csX13" fmla="*/ 1459382 w 4480560"/>
              <a:gd name="csY13" fmla="*/ 27432 h 27432"/>
              <a:gd name="csX14" fmla="*/ 774497 w 4480560"/>
              <a:gd name="csY14" fmla="*/ 27432 h 27432"/>
              <a:gd name="csX15" fmla="*/ 0 w 4480560"/>
              <a:gd name="csY15" fmla="*/ 27432 h 27432"/>
              <a:gd name="csX16" fmla="*/ 0 w 4480560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6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kithendor/cer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Εικόνα που περιέχει νέον, φως, λάμπ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CA494B0-E146-5D10-8A7A-BDA9A80728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725" r="-1" b="25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0243072A-42BF-971B-691A-2D8DA14A5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Aptos" panose="020B0004020202020204" pitchFamily="34" charset="0"/>
              </a:rPr>
              <a:t>Το CERN στο σχολείο μας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35296F1-553A-8D26-C592-CDDEE2D1D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l-GR" sz="3200" dirty="0">
                <a:latin typeface="Aptos" panose="020B0004020202020204" pitchFamily="34" charset="0"/>
              </a:rPr>
              <a:t>Ελληνογαλλική Σχολή </a:t>
            </a:r>
            <a:r>
              <a:rPr lang="en-US" sz="3200" dirty="0">
                <a:latin typeface="Aptos" panose="020B0004020202020204" pitchFamily="34" charset="0"/>
              </a:rPr>
              <a:t>Jeanne d’Arc</a:t>
            </a:r>
            <a:endParaRPr lang="el-GR" sz="3200" dirty="0">
              <a:latin typeface="Aptos" panose="020B0004020202020204" pitchFamily="34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sX0" fmla="*/ 0 w 10515600"/>
              <a:gd name="csY0" fmla="*/ 902700 h 5416094"/>
              <a:gd name="csX1" fmla="*/ 902700 w 10515600"/>
              <a:gd name="csY1" fmla="*/ 0 h 5416094"/>
              <a:gd name="csX2" fmla="*/ 1746919 w 10515600"/>
              <a:gd name="csY2" fmla="*/ 0 h 5416094"/>
              <a:gd name="csX3" fmla="*/ 2329833 w 10515600"/>
              <a:gd name="csY3" fmla="*/ 0 h 5416094"/>
              <a:gd name="csX4" fmla="*/ 2825644 w 10515600"/>
              <a:gd name="csY4" fmla="*/ 0 h 5416094"/>
              <a:gd name="csX5" fmla="*/ 3582762 w 10515600"/>
              <a:gd name="csY5" fmla="*/ 0 h 5416094"/>
              <a:gd name="csX6" fmla="*/ 4165675 w 10515600"/>
              <a:gd name="csY6" fmla="*/ 0 h 5416094"/>
              <a:gd name="csX7" fmla="*/ 5009894 w 10515600"/>
              <a:gd name="csY7" fmla="*/ 0 h 5416094"/>
              <a:gd name="csX8" fmla="*/ 5505706 w 10515600"/>
              <a:gd name="csY8" fmla="*/ 0 h 5416094"/>
              <a:gd name="csX9" fmla="*/ 6349925 w 10515600"/>
              <a:gd name="csY9" fmla="*/ 0 h 5416094"/>
              <a:gd name="csX10" fmla="*/ 6758634 w 10515600"/>
              <a:gd name="csY10" fmla="*/ 0 h 5416094"/>
              <a:gd name="csX11" fmla="*/ 7428650 w 10515600"/>
              <a:gd name="csY11" fmla="*/ 0 h 5416094"/>
              <a:gd name="csX12" fmla="*/ 8098665 w 10515600"/>
              <a:gd name="csY12" fmla="*/ 0 h 5416094"/>
              <a:gd name="csX13" fmla="*/ 8681579 w 10515600"/>
              <a:gd name="csY13" fmla="*/ 0 h 5416094"/>
              <a:gd name="csX14" fmla="*/ 9612900 w 10515600"/>
              <a:gd name="csY14" fmla="*/ 0 h 5416094"/>
              <a:gd name="csX15" fmla="*/ 10515600 w 10515600"/>
              <a:gd name="csY15" fmla="*/ 902700 h 5416094"/>
              <a:gd name="csX16" fmla="*/ 10515600 w 10515600"/>
              <a:gd name="csY16" fmla="*/ 1504482 h 5416094"/>
              <a:gd name="csX17" fmla="*/ 10515600 w 10515600"/>
              <a:gd name="csY17" fmla="*/ 2178479 h 5416094"/>
              <a:gd name="csX18" fmla="*/ 10515600 w 10515600"/>
              <a:gd name="csY18" fmla="*/ 2780261 h 5416094"/>
              <a:gd name="csX19" fmla="*/ 10515600 w 10515600"/>
              <a:gd name="csY19" fmla="*/ 3273722 h 5416094"/>
              <a:gd name="csX20" fmla="*/ 10515600 w 10515600"/>
              <a:gd name="csY20" fmla="*/ 3803291 h 5416094"/>
              <a:gd name="csX21" fmla="*/ 10515600 w 10515600"/>
              <a:gd name="csY21" fmla="*/ 4513394 h 5416094"/>
              <a:gd name="csX22" fmla="*/ 9612900 w 10515600"/>
              <a:gd name="csY22" fmla="*/ 5416094 h 5416094"/>
              <a:gd name="csX23" fmla="*/ 9117089 w 10515600"/>
              <a:gd name="csY23" fmla="*/ 5416094 h 5416094"/>
              <a:gd name="csX24" fmla="*/ 8708379 w 10515600"/>
              <a:gd name="csY24" fmla="*/ 5416094 h 5416094"/>
              <a:gd name="csX25" fmla="*/ 8299670 w 10515600"/>
              <a:gd name="csY25" fmla="*/ 5416094 h 5416094"/>
              <a:gd name="csX26" fmla="*/ 7629654 w 10515600"/>
              <a:gd name="csY26" fmla="*/ 5416094 h 5416094"/>
              <a:gd name="csX27" fmla="*/ 7133843 w 10515600"/>
              <a:gd name="csY27" fmla="*/ 5416094 h 5416094"/>
              <a:gd name="csX28" fmla="*/ 6376726 w 10515600"/>
              <a:gd name="csY28" fmla="*/ 5416094 h 5416094"/>
              <a:gd name="csX29" fmla="*/ 5880914 w 10515600"/>
              <a:gd name="csY29" fmla="*/ 5416094 h 5416094"/>
              <a:gd name="csX30" fmla="*/ 5123797 w 10515600"/>
              <a:gd name="csY30" fmla="*/ 5416094 h 5416094"/>
              <a:gd name="csX31" fmla="*/ 4715088 w 10515600"/>
              <a:gd name="csY31" fmla="*/ 5416094 h 5416094"/>
              <a:gd name="csX32" fmla="*/ 3957970 w 10515600"/>
              <a:gd name="csY32" fmla="*/ 5416094 h 5416094"/>
              <a:gd name="csX33" fmla="*/ 3462159 w 10515600"/>
              <a:gd name="csY33" fmla="*/ 5416094 h 5416094"/>
              <a:gd name="csX34" fmla="*/ 3053449 w 10515600"/>
              <a:gd name="csY34" fmla="*/ 5416094 h 5416094"/>
              <a:gd name="csX35" fmla="*/ 2557638 w 10515600"/>
              <a:gd name="csY35" fmla="*/ 5416094 h 5416094"/>
              <a:gd name="csX36" fmla="*/ 1800521 w 10515600"/>
              <a:gd name="csY36" fmla="*/ 5416094 h 5416094"/>
              <a:gd name="csX37" fmla="*/ 902700 w 10515600"/>
              <a:gd name="csY37" fmla="*/ 5416094 h 5416094"/>
              <a:gd name="csX38" fmla="*/ 0 w 10515600"/>
              <a:gd name="csY38" fmla="*/ 4513394 h 5416094"/>
              <a:gd name="csX39" fmla="*/ 0 w 10515600"/>
              <a:gd name="csY39" fmla="*/ 3911612 h 5416094"/>
              <a:gd name="csX40" fmla="*/ 0 w 10515600"/>
              <a:gd name="csY40" fmla="*/ 3309829 h 5416094"/>
              <a:gd name="csX41" fmla="*/ 0 w 10515600"/>
              <a:gd name="csY41" fmla="*/ 2780261 h 5416094"/>
              <a:gd name="csX42" fmla="*/ 0 w 10515600"/>
              <a:gd name="csY42" fmla="*/ 2106265 h 5416094"/>
              <a:gd name="csX43" fmla="*/ 0 w 10515600"/>
              <a:gd name="csY43" fmla="*/ 1504482 h 5416094"/>
              <a:gd name="csX44" fmla="*/ 0 w 10515600"/>
              <a:gd name="csY44" fmla="*/ 902700 h 54160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Εικόνα 5" descr="Εικόνα που περιέχει σύμβολο, έμβλημα, λογότυπο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C0664CF-C52B-6CFF-C392-3AE84C2C6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8" y="5212080"/>
            <a:ext cx="835150" cy="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40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F430241-D53E-7B15-EDB5-1C06E7BA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Προγραμματισμός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273FE95-E472-0CCE-6750-0B408CCF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5467351" cy="42519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l-GR" dirty="0"/>
              <a:t>Θα δημιουργούνται νέα σωματίδια.</a:t>
            </a:r>
          </a:p>
        </p:txBody>
      </p:sp>
      <p:pic>
        <p:nvPicPr>
          <p:cNvPr id="5" name="Καταγραφή οθόνης 4">
            <a:hlinkClick r:id="" action="ppaction://media"/>
            <a:extLst>
              <a:ext uri="{FF2B5EF4-FFF2-40B4-BE49-F238E27FC236}">
                <a16:creationId xmlns:a16="http://schemas.microsoft.com/office/drawing/2014/main" id="{1F84B199-5575-0CE8-D6F1-90095B55C9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0000" y="2088000"/>
            <a:ext cx="5747797" cy="432000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γραμματοσειρά, λογότυπ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64AEB9D-89C9-471B-CADE-EB21F45C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379" y="3062100"/>
            <a:ext cx="3524742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8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4DF05C7-C393-A60A-236A-39226590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4400" dirty="0"/>
              <a:t>Ανιχνευτής κοσμικών σωματιδίων</a:t>
            </a:r>
            <a:endParaRPr lang="en-US" sz="440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sX0" fmla="*/ 0 w 3474720"/>
              <a:gd name="csY0" fmla="*/ 0 h 27432"/>
              <a:gd name="csX1" fmla="*/ 660197 w 3474720"/>
              <a:gd name="csY1" fmla="*/ 0 h 27432"/>
              <a:gd name="csX2" fmla="*/ 1355141 w 3474720"/>
              <a:gd name="csY2" fmla="*/ 0 h 27432"/>
              <a:gd name="csX3" fmla="*/ 2084832 w 3474720"/>
              <a:gd name="csY3" fmla="*/ 0 h 27432"/>
              <a:gd name="csX4" fmla="*/ 2814523 w 3474720"/>
              <a:gd name="csY4" fmla="*/ 0 h 27432"/>
              <a:gd name="csX5" fmla="*/ 3474720 w 3474720"/>
              <a:gd name="csY5" fmla="*/ 0 h 27432"/>
              <a:gd name="csX6" fmla="*/ 3474720 w 3474720"/>
              <a:gd name="csY6" fmla="*/ 27432 h 27432"/>
              <a:gd name="csX7" fmla="*/ 2710282 w 3474720"/>
              <a:gd name="csY7" fmla="*/ 27432 h 27432"/>
              <a:gd name="csX8" fmla="*/ 1945843 w 3474720"/>
              <a:gd name="csY8" fmla="*/ 27432 h 27432"/>
              <a:gd name="csX9" fmla="*/ 1250899 w 3474720"/>
              <a:gd name="csY9" fmla="*/ 27432 h 27432"/>
              <a:gd name="csX10" fmla="*/ 0 w 3474720"/>
              <a:gd name="csY10" fmla="*/ 27432 h 27432"/>
              <a:gd name="csX11" fmla="*/ 0 w 3474720"/>
              <a:gd name="csY11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5D72D"/>
          </a:solidFill>
          <a:ln w="38100" cap="rnd">
            <a:solidFill>
              <a:srgbClr val="D5D72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Θέση περιεχομένου 4" descr="Εικόνα που περιέχει ηλεκτρονικές συσκευές, ηλεκτρονικός μηχανικός, ηλεκτρική καλωδίωση, στοιχείο κυκλώματο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1D773D8-9AEC-5623-12EC-E1BDA15B8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 r="-1" b="21987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7917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8120CAA-DE9D-0684-E6AF-74138272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Ανιχνευτής κοσμικών σωματιδίων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B1B9AA-7996-EFC1-B203-563BF7A5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l-GR" b="1" dirty="0"/>
              <a:t>Επίπεδο</a:t>
            </a:r>
            <a:r>
              <a:rPr lang="el-GR" dirty="0"/>
              <a:t>: Γυμνάσιο, Λύκειο</a:t>
            </a:r>
          </a:p>
          <a:p>
            <a:pPr marL="0" indent="0">
              <a:buNone/>
            </a:pPr>
            <a:r>
              <a:rPr lang="el-GR" b="1" dirty="0"/>
              <a:t>Λογισμικά</a:t>
            </a:r>
            <a:r>
              <a:rPr lang="el-GR" dirty="0"/>
              <a:t>: </a:t>
            </a:r>
            <a:r>
              <a:rPr lang="en-US" dirty="0"/>
              <a:t>Arduino IDE, </a:t>
            </a:r>
            <a:r>
              <a:rPr lang="en-US" dirty="0" err="1"/>
              <a:t>Tinkercad</a:t>
            </a:r>
            <a:endParaRPr lang="en-US" dirty="0"/>
          </a:p>
          <a:p>
            <a:pPr marL="0" indent="0">
              <a:buNone/>
            </a:pPr>
            <a:r>
              <a:rPr lang="el-GR" b="1" dirty="0"/>
              <a:t>Υλικά</a:t>
            </a:r>
            <a:r>
              <a:rPr lang="el-GR" dirty="0"/>
              <a:t>: </a:t>
            </a:r>
            <a:r>
              <a:rPr lang="en-US" dirty="0"/>
              <a:t>Arduino, </a:t>
            </a:r>
            <a:r>
              <a:rPr lang="el-GR" dirty="0"/>
              <a:t>BPW34</a:t>
            </a:r>
            <a:r>
              <a:rPr lang="en-US" dirty="0"/>
              <a:t>, </a:t>
            </a:r>
            <a:r>
              <a:rPr lang="el-GR" dirty="0"/>
              <a:t>LM324</a:t>
            </a:r>
            <a:r>
              <a:rPr lang="en-US" dirty="0"/>
              <a:t>, </a:t>
            </a:r>
            <a:r>
              <a:rPr lang="el-GR" dirty="0"/>
              <a:t>Αντιστάσεις</a:t>
            </a:r>
            <a:endParaRPr lang="en-US" dirty="0"/>
          </a:p>
          <a:p>
            <a:pPr marL="0" indent="0">
              <a:buNone/>
            </a:pPr>
            <a:r>
              <a:rPr lang="el-GR" b="1" dirty="0"/>
              <a:t>Αντικείμενο</a:t>
            </a:r>
            <a:r>
              <a:rPr lang="el-GR" dirty="0"/>
              <a:t>: Προγραμματισμός, 3</a:t>
            </a:r>
            <a:r>
              <a:rPr lang="en-US" dirty="0"/>
              <a:t>D </a:t>
            </a:r>
            <a:r>
              <a:rPr lang="el-GR" dirty="0"/>
              <a:t>Σχεδίαση, Κυκλώματα</a:t>
            </a:r>
          </a:p>
          <a:p>
            <a:pPr marL="0" indent="0">
              <a:buNone/>
            </a:pPr>
            <a:r>
              <a:rPr lang="el-GR" b="1" dirty="0"/>
              <a:t>Κόστος</a:t>
            </a:r>
            <a:r>
              <a:rPr lang="el-GR" dirty="0"/>
              <a:t>: ~15€</a:t>
            </a:r>
          </a:p>
          <a:p>
            <a:pPr marL="0" indent="0">
              <a:buNone/>
            </a:pPr>
            <a:r>
              <a:rPr lang="el-GR" b="1" dirty="0"/>
              <a:t>Διάρκεια</a:t>
            </a:r>
            <a:r>
              <a:rPr lang="el-GR" dirty="0"/>
              <a:t>: 4 – 8 διδακτικές ώρες</a:t>
            </a:r>
          </a:p>
          <a:p>
            <a:pPr marL="0" indent="0">
              <a:buNone/>
            </a:pPr>
            <a:r>
              <a:rPr lang="el-GR" b="1" dirty="0"/>
              <a:t>Περιγραφή</a:t>
            </a:r>
            <a:r>
              <a:rPr lang="el-GR" dirty="0"/>
              <a:t>: Οι μαθητές σχεδιάζουν και προγραμματίζουν έναν ανιχνευτή κοσμικών σωματιδίων.</a:t>
            </a:r>
          </a:p>
          <a:p>
            <a:pPr marL="0" indent="0">
              <a:buNone/>
            </a:pPr>
            <a:r>
              <a:rPr lang="el-GR" b="1" dirty="0"/>
              <a:t>Σκοπός</a:t>
            </a:r>
            <a:r>
              <a:rPr lang="el-GR" dirty="0"/>
              <a:t>: Να μάθουν πώς λειτουργεί ο ανιχνευτής </a:t>
            </a:r>
            <a:r>
              <a:rPr lang="en-US" dirty="0"/>
              <a:t>CMS </a:t>
            </a:r>
            <a:r>
              <a:rPr lang="el-GR" dirty="0"/>
              <a:t>αλλά και γενικότερα οι ανιχνευτές σωματιδίων.</a:t>
            </a:r>
          </a:p>
          <a:p>
            <a:pPr marL="0" indent="0">
              <a:buNone/>
            </a:pP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4516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61FDF2-2028-E555-24E2-F9009BD4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Πώς δουλεύει</a:t>
            </a:r>
          </a:p>
        </p:txBody>
      </p:sp>
      <p:pic>
        <p:nvPicPr>
          <p:cNvPr id="7" name="Εικόνα 6" descr="Εικόνα που περιέχει ηλεκτρονικές συσκευές, ηλεκτρονικός μηχανικός, ηλεκτρική καλωδίωση, στοιχείο κυκλώματο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E3C5E187-7036-A31E-476E-9BF75F561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6913"/>
            <a:ext cx="3189684" cy="4252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FA41C8-2368-568C-9EFD-CC0E43E512DE}"/>
              </a:ext>
            </a:extLst>
          </p:cNvPr>
          <p:cNvSpPr txBox="1"/>
          <p:nvPr/>
        </p:nvSpPr>
        <p:spPr>
          <a:xfrm>
            <a:off x="4590473" y="1966913"/>
            <a:ext cx="72692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Η </a:t>
            </a:r>
            <a:r>
              <a:rPr lang="el-GR" dirty="0" err="1">
                <a:latin typeface="Aptos" panose="020B0004020202020204" pitchFamily="34" charset="0"/>
              </a:rPr>
              <a:t>φωτοδίοδος</a:t>
            </a:r>
            <a:r>
              <a:rPr lang="el-GR" dirty="0">
                <a:latin typeface="Aptos" panose="020B0004020202020204" pitchFamily="34" charset="0"/>
              </a:rPr>
              <a:t> </a:t>
            </a:r>
            <a:r>
              <a:rPr lang="el-GR" b="1" dirty="0">
                <a:solidFill>
                  <a:srgbClr val="FF0000"/>
                </a:solidFill>
                <a:latin typeface="Aptos" panose="020B0004020202020204" pitchFamily="34" charset="0"/>
              </a:rPr>
              <a:t>BPW34</a:t>
            </a:r>
            <a:r>
              <a:rPr lang="el-GR" dirty="0">
                <a:latin typeface="Aptos" panose="020B0004020202020204" pitchFamily="34" charset="0"/>
              </a:rPr>
              <a:t> είναι ένας μικρός αισθητήρας που: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Ανιχνεύει φως και πολύ μικρές ποσότητες ενέργειας.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Όταν ένα σωματίδιο περνάει από πάνω της, παράγεται ένα πολύ αδύναμο ηλεκτρικό σήμα.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Το σήμα αυτό είναι τόσο μικρό που χρειάζεται ενίσχυση, γι’ αυτό χρησιμοποιούμε τον ενισχυτή </a:t>
            </a:r>
            <a:r>
              <a:rPr lang="el-GR" b="1" dirty="0">
                <a:solidFill>
                  <a:srgbClr val="00B050"/>
                </a:solidFill>
                <a:latin typeface="Aptos" panose="020B0004020202020204" pitchFamily="34" charset="0"/>
              </a:rPr>
              <a:t>LM324.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Μετά την ενίσχυση, το σήμα μετατρέπεται σε: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μέτρηση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ή μετρητή συμβάντων στον υπολογιστή.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Τοποθετούμε τον ανιχνευτή σε ένα κλειστό μαύρο κουτί, για να μην περνάει καθόλου φως.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Αν πάρουμε μέτρηση, σημαίνει ότι ένα σωματίδιο πέρασε από τον αισθητήρα.</a:t>
            </a:r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D18F6C62-BE3E-3720-1A4B-46667313347B}"/>
              </a:ext>
            </a:extLst>
          </p:cNvPr>
          <p:cNvSpPr/>
          <p:nvPr/>
        </p:nvSpPr>
        <p:spPr>
          <a:xfrm>
            <a:off x="2022764" y="4710545"/>
            <a:ext cx="498763" cy="2124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618F796B-0134-D633-D2D9-FCD2064FEA89}"/>
              </a:ext>
            </a:extLst>
          </p:cNvPr>
          <p:cNvSpPr/>
          <p:nvPr/>
        </p:nvSpPr>
        <p:spPr>
          <a:xfrm>
            <a:off x="2035879" y="3987150"/>
            <a:ext cx="397163" cy="72339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944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1C059-8628-01E6-D9EA-E8F66243B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CF7183A-4D44-1F58-D92B-59BA892A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Σχεδίαση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4B739-42D9-6090-0D33-1DE1BEB89245}"/>
              </a:ext>
            </a:extLst>
          </p:cNvPr>
          <p:cNvSpPr txBox="1"/>
          <p:nvPr/>
        </p:nvSpPr>
        <p:spPr>
          <a:xfrm>
            <a:off x="6096000" y="1966913"/>
            <a:ext cx="4701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Αρχικά, σχεδιάζουν στο </a:t>
            </a:r>
            <a:r>
              <a:rPr lang="en-US" dirty="0" err="1">
                <a:latin typeface="Aptos" panose="020B0004020202020204" pitchFamily="34" charset="0"/>
              </a:rPr>
              <a:t>Tinkercad</a:t>
            </a:r>
            <a:r>
              <a:rPr lang="el-GR" dirty="0">
                <a:latin typeface="Aptos" panose="020B0004020202020204" pitchFamily="34" charset="0"/>
              </a:rPr>
              <a:t>, σύμφωνα με τις διαστάσεις του </a:t>
            </a:r>
            <a:r>
              <a:rPr lang="en-US" dirty="0">
                <a:latin typeface="Aptos" panose="020B0004020202020204" pitchFamily="34" charset="0"/>
              </a:rPr>
              <a:t>breadboard, </a:t>
            </a:r>
            <a:r>
              <a:rPr lang="el-GR" dirty="0">
                <a:latin typeface="Aptos" panose="020B0004020202020204" pitchFamily="34" charset="0"/>
              </a:rPr>
              <a:t>ένα απλό κουτί με καπάκι.</a:t>
            </a:r>
          </a:p>
        </p:txBody>
      </p:sp>
      <p:pic>
        <p:nvPicPr>
          <p:cNvPr id="4" name="Εικόνα 3" descr="Εικόνα που περιέχει κουτί, κείμενο, ορθογώνιο παραλληλόγραμμο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94534C9-C201-4082-9A89-10836016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21" y="1966913"/>
            <a:ext cx="4601840" cy="40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3A274-4F38-6E75-20A6-60D0D898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D9BD9B6-C2EE-D0A1-2BF1-B301EFDD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Κύκλωμα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9680D-F8EC-3F1A-F540-B583DB1FB0A2}"/>
              </a:ext>
            </a:extLst>
          </p:cNvPr>
          <p:cNvSpPr txBox="1"/>
          <p:nvPr/>
        </p:nvSpPr>
        <p:spPr>
          <a:xfrm>
            <a:off x="6096000" y="1966913"/>
            <a:ext cx="47017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Φτιάχνουν το κύκλωμα με τους: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Αισθητήρες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Αντιστάσεις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Ενισχυτή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latin typeface="Aptos" panose="020B0004020202020204" pitchFamily="34" charset="0"/>
            </a:endParaRPr>
          </a:p>
          <a:p>
            <a:r>
              <a:rPr lang="el-GR" dirty="0">
                <a:latin typeface="Aptos" panose="020B0004020202020204" pitchFamily="34" charset="0"/>
              </a:rPr>
              <a:t>Για πιο προχωρημένο ανιχνευτή, θα μπορούσαν να τοποθετηθούν: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Μικρή οθόνη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Πυκνωτές (περισσότερη σταθερότητα)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Ποτενσιόμετρα (</a:t>
            </a:r>
            <a:r>
              <a:rPr lang="el-GR" dirty="0" err="1">
                <a:latin typeface="Aptos" panose="020B0004020202020204" pitchFamily="34" charset="0"/>
              </a:rPr>
              <a:t>καλιμπράρισμα</a:t>
            </a:r>
            <a:r>
              <a:rPr lang="el-GR" dirty="0">
                <a:latin typeface="Aptos" panose="020B00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Buzzer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Led (</a:t>
            </a:r>
            <a:r>
              <a:rPr lang="el-GR" dirty="0">
                <a:latin typeface="Aptos" panose="020B0004020202020204" pitchFamily="34" charset="0"/>
              </a:rPr>
              <a:t>για ειδοποίηση</a:t>
            </a:r>
            <a:r>
              <a:rPr lang="en-US" dirty="0">
                <a:latin typeface="Aptos" panose="020B0004020202020204" pitchFamily="34" charset="0"/>
              </a:rPr>
              <a:t>)</a:t>
            </a:r>
            <a:endParaRPr lang="el-GR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SD Card (</a:t>
            </a:r>
            <a:r>
              <a:rPr lang="el-GR" dirty="0">
                <a:latin typeface="Aptos" panose="020B0004020202020204" pitchFamily="34" charset="0"/>
              </a:rPr>
              <a:t>αποθήκευση</a:t>
            </a:r>
            <a:r>
              <a:rPr lang="en-US" dirty="0">
                <a:latin typeface="Aptos" panose="020B0004020202020204" pitchFamily="34" charset="0"/>
              </a:rPr>
              <a:t>)</a:t>
            </a:r>
            <a:endParaRPr lang="el-GR" dirty="0">
              <a:latin typeface="Aptos" panose="020B0004020202020204" pitchFamily="34" charset="0"/>
            </a:endParaRPr>
          </a:p>
        </p:txBody>
      </p:sp>
      <p:pic>
        <p:nvPicPr>
          <p:cNvPr id="3" name="Εικόνα 2" descr="Εικόνα που περιέχει ηλεκτρονικές συσκευές, ηλεκτρονικός μηχανικός, ηλεκτρική καλωδίωση, στοιχείο κυκλώματο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02D985D-A7C6-DD8D-8588-1346A4F89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5" t="25572" r="33214" b="25937"/>
          <a:stretch>
            <a:fillRect/>
          </a:stretch>
        </p:blipFill>
        <p:spPr>
          <a:xfrm>
            <a:off x="1394298" y="2014846"/>
            <a:ext cx="2817779" cy="40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51E52-33CE-8B5D-4FE4-FB620A2D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655DAB-5CB0-597F-9D8C-7DBB530B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Προγραμματισμός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3BEC-BDF0-EBDB-56F9-9AA596564B31}"/>
              </a:ext>
            </a:extLst>
          </p:cNvPr>
          <p:cNvSpPr txBox="1"/>
          <p:nvPr/>
        </p:nvSpPr>
        <p:spPr>
          <a:xfrm>
            <a:off x="6096000" y="1966913"/>
            <a:ext cx="47017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Προγραμματίζουν το </a:t>
            </a:r>
            <a:r>
              <a:rPr lang="en-US" dirty="0">
                <a:latin typeface="Aptos" panose="020B0004020202020204" pitchFamily="34" charset="0"/>
              </a:rPr>
              <a:t>Arduino</a:t>
            </a:r>
            <a:r>
              <a:rPr lang="el-GR" dirty="0">
                <a:latin typeface="Aptos" panose="020B00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να εμφανίζει τις μετρήσεις από τον αισθητήρα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err="1">
                <a:latin typeface="Aptos" panose="020B0004020202020204" pitchFamily="34" charset="0"/>
              </a:rPr>
              <a:t>Καλιμπράρουν</a:t>
            </a:r>
            <a:r>
              <a:rPr lang="el-GR" dirty="0">
                <a:latin typeface="Aptos" panose="020B0004020202020204" pitchFamily="34" charset="0"/>
              </a:rPr>
              <a:t> τον ανιχνευτή εντοπίζοντας μέση τιμή, μέγιστες και ελάχιστες τιμές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Εμφανίζουν μόνο όταν έχουμε σωματίδιο</a:t>
            </a:r>
          </a:p>
        </p:txBody>
      </p:sp>
      <p:pic>
        <p:nvPicPr>
          <p:cNvPr id="5" name="Εικόνα 4" descr="Εικόνα που περιέχει κείμενο, στιγμιότυπο οθόνης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03337CF-471A-1BF5-3A8E-43CC5FB1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98" y="1966913"/>
            <a:ext cx="5181526" cy="31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3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D9860-D795-4608-2C2A-FACF1C37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653CEE7-C528-4C0F-7EBF-CBFD0017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Αποτελέσματα</a:t>
            </a:r>
          </a:p>
        </p:txBody>
      </p:sp>
      <p:pic>
        <p:nvPicPr>
          <p:cNvPr id="5" name="Θέση περιεχομένου 4" descr="Εικόνα που περιέχει ηλεκτρονικός μηχανικός, καλώδιο, ηλεκτρική καλωδίωση, ηλεκτρονικές συσκευέ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1405197-4D4F-D18F-A8FE-DE9A42AE9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966913"/>
            <a:ext cx="3189684" cy="42529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3AF109-87DB-E818-C920-6DC3D6D1F155}"/>
              </a:ext>
            </a:extLst>
          </p:cNvPr>
          <p:cNvSpPr txBox="1"/>
          <p:nvPr/>
        </p:nvSpPr>
        <p:spPr>
          <a:xfrm>
            <a:off x="5177459" y="1966913"/>
            <a:ext cx="595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Κλείνουν το κουτί και καταγράφουν τις μετρήσεις.</a:t>
            </a:r>
          </a:p>
        </p:txBody>
      </p:sp>
    </p:spTree>
    <p:extLst>
      <p:ext uri="{BB962C8B-B14F-4D97-AF65-F5344CB8AC3E}">
        <p14:creationId xmlns:p14="http://schemas.microsoft.com/office/powerpoint/2010/main" val="297170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AF88E252-E496-D588-427D-0527FB50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300" dirty="0"/>
              <a:t>3D </a:t>
            </a:r>
            <a:r>
              <a:rPr lang="el-GR" sz="5300" dirty="0"/>
              <a:t>Επιταχυντής</a:t>
            </a:r>
            <a:r>
              <a:rPr lang="en-US" sz="5300" dirty="0"/>
              <a:t> </a:t>
            </a:r>
            <a:r>
              <a:rPr lang="el-GR" sz="5300" dirty="0"/>
              <a:t>μ</a:t>
            </a:r>
            <a:r>
              <a:rPr lang="en-US" sz="5300" dirty="0"/>
              <a:t>ε </a:t>
            </a:r>
            <a:r>
              <a:rPr lang="el-GR" sz="5300" dirty="0"/>
              <a:t>Ηλεκτρομαγνήτες</a:t>
            </a:r>
            <a:endParaRPr lang="en-US" sz="5300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FC43B"/>
          </a:solidFill>
          <a:ln w="38100" cap="rnd">
            <a:solidFill>
              <a:srgbClr val="BFC43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Θέση περιεχομένου 4" descr="Εικόνα που περιέχει ηλεκτρική καλωδίωση, καλώδιο, ηλεκτρονικές συσκευές, ηλεκτρονικός μηχανικό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BD58307-FD4C-4F53-4032-AFA5D47A1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90372"/>
            <a:ext cx="4087368" cy="5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5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478509A-E49D-9C92-736A-0369516B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</a:t>
            </a:r>
            <a:r>
              <a:rPr lang="el-GR" dirty="0"/>
              <a:t>Επιταχυντής</a:t>
            </a:r>
            <a:r>
              <a:rPr lang="en-US" dirty="0"/>
              <a:t> </a:t>
            </a:r>
            <a:r>
              <a:rPr lang="el-GR" dirty="0"/>
              <a:t>μ</a:t>
            </a:r>
            <a:r>
              <a:rPr lang="en-US" dirty="0"/>
              <a:t>ε </a:t>
            </a:r>
            <a:r>
              <a:rPr lang="el-GR" dirty="0"/>
              <a:t>Ηλεκτρομαγνήτες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9713C8D9-892E-78C6-A160-6F616A0A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0690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l-GR" b="1" dirty="0"/>
              <a:t>Επίπεδο</a:t>
            </a:r>
            <a:r>
              <a:rPr lang="el-GR" dirty="0"/>
              <a:t>: Λύκειο (Τμήμα προσανατολισμού Φυσικών σπουδών)</a:t>
            </a:r>
          </a:p>
          <a:p>
            <a:pPr marL="0" indent="0">
              <a:buNone/>
            </a:pPr>
            <a:r>
              <a:rPr lang="el-GR" b="1" dirty="0"/>
              <a:t>Λογισμικά</a:t>
            </a:r>
            <a:r>
              <a:rPr lang="el-GR" dirty="0"/>
              <a:t>: </a:t>
            </a:r>
            <a:r>
              <a:rPr lang="en-US" dirty="0"/>
              <a:t>Arduino IDE, </a:t>
            </a:r>
            <a:r>
              <a:rPr lang="en-US" dirty="0" err="1"/>
              <a:t>Tinkercad</a:t>
            </a:r>
            <a:endParaRPr lang="en-US" dirty="0"/>
          </a:p>
          <a:p>
            <a:pPr marL="0" indent="0">
              <a:buNone/>
            </a:pPr>
            <a:r>
              <a:rPr lang="el-GR" b="1" dirty="0"/>
              <a:t>Υλικά</a:t>
            </a:r>
            <a:r>
              <a:rPr lang="el-GR" dirty="0"/>
              <a:t>: </a:t>
            </a:r>
            <a:r>
              <a:rPr lang="en-US" dirty="0"/>
              <a:t>Arduino, IR Senor, </a:t>
            </a:r>
            <a:r>
              <a:rPr lang="el-GR" dirty="0"/>
              <a:t>χαλκός, </a:t>
            </a:r>
            <a:r>
              <a:rPr lang="en-US" dirty="0"/>
              <a:t>transistors</a:t>
            </a:r>
          </a:p>
          <a:p>
            <a:pPr marL="0" indent="0">
              <a:buNone/>
            </a:pPr>
            <a:r>
              <a:rPr lang="el-GR" b="1" dirty="0"/>
              <a:t>Αντικείμενο</a:t>
            </a:r>
            <a:r>
              <a:rPr lang="el-GR" dirty="0"/>
              <a:t>: Προγραμματισμός, 3</a:t>
            </a:r>
            <a:r>
              <a:rPr lang="en-US" dirty="0"/>
              <a:t>D </a:t>
            </a:r>
            <a:r>
              <a:rPr lang="el-GR" dirty="0"/>
              <a:t>Σχεδίαση, Κυκλώματα</a:t>
            </a:r>
          </a:p>
          <a:p>
            <a:pPr marL="0" indent="0">
              <a:buNone/>
            </a:pPr>
            <a:r>
              <a:rPr lang="el-GR" b="1" dirty="0"/>
              <a:t>Κόστος</a:t>
            </a:r>
            <a:r>
              <a:rPr lang="el-GR" dirty="0"/>
              <a:t>: ~15€</a:t>
            </a:r>
          </a:p>
          <a:p>
            <a:pPr marL="0" indent="0">
              <a:buNone/>
            </a:pPr>
            <a:r>
              <a:rPr lang="el-GR" b="1" dirty="0"/>
              <a:t>Διάρκεια</a:t>
            </a:r>
            <a:r>
              <a:rPr lang="el-GR" dirty="0"/>
              <a:t>: 5 – ∞ διδακτικές ώρες</a:t>
            </a:r>
          </a:p>
          <a:p>
            <a:pPr marL="0" indent="0">
              <a:buNone/>
            </a:pPr>
            <a:r>
              <a:rPr lang="el-GR" b="1" dirty="0"/>
              <a:t>Περιγραφή</a:t>
            </a:r>
            <a:r>
              <a:rPr lang="el-GR" dirty="0"/>
              <a:t>: Οι μαθητές σχεδιάζουν και προγραμματίζουν έναν τρισδιάστατο επιταχυντή σωματιδίων.</a:t>
            </a:r>
          </a:p>
          <a:p>
            <a:pPr marL="0" indent="0">
              <a:buNone/>
            </a:pPr>
            <a:r>
              <a:rPr lang="el-GR" b="1" dirty="0"/>
              <a:t>Σκοπός</a:t>
            </a:r>
            <a:r>
              <a:rPr lang="el-GR" dirty="0"/>
              <a:t>: Να μάθουν τη βασική λογική γύρω από τη λειτουργία του επιταχυντή.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endParaRPr lang="el-GR" dirty="0"/>
          </a:p>
          <a:p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8644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2CFD7A9-9855-A85F-83AE-004B0F95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l-GR" sz="7200"/>
              <a:t>Δράσεις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sX0" fmla="*/ 0 w 10900219"/>
              <a:gd name="csY0" fmla="*/ 0 h 18288"/>
              <a:gd name="csX1" fmla="*/ 463259 w 10900219"/>
              <a:gd name="csY1" fmla="*/ 0 h 18288"/>
              <a:gd name="csX2" fmla="*/ 1144523 w 10900219"/>
              <a:gd name="csY2" fmla="*/ 0 h 18288"/>
              <a:gd name="csX3" fmla="*/ 1934789 w 10900219"/>
              <a:gd name="csY3" fmla="*/ 0 h 18288"/>
              <a:gd name="csX4" fmla="*/ 2289046 w 10900219"/>
              <a:gd name="csY4" fmla="*/ 0 h 18288"/>
              <a:gd name="csX5" fmla="*/ 2643303 w 10900219"/>
              <a:gd name="csY5" fmla="*/ 0 h 18288"/>
              <a:gd name="csX6" fmla="*/ 3542571 w 10900219"/>
              <a:gd name="csY6" fmla="*/ 0 h 18288"/>
              <a:gd name="csX7" fmla="*/ 4223835 w 10900219"/>
              <a:gd name="csY7" fmla="*/ 0 h 18288"/>
              <a:gd name="csX8" fmla="*/ 4578092 w 10900219"/>
              <a:gd name="csY8" fmla="*/ 0 h 18288"/>
              <a:gd name="csX9" fmla="*/ 5259356 w 10900219"/>
              <a:gd name="csY9" fmla="*/ 0 h 18288"/>
              <a:gd name="csX10" fmla="*/ 6158624 w 10900219"/>
              <a:gd name="csY10" fmla="*/ 0 h 18288"/>
              <a:gd name="csX11" fmla="*/ 6730885 w 10900219"/>
              <a:gd name="csY11" fmla="*/ 0 h 18288"/>
              <a:gd name="csX12" fmla="*/ 7303147 w 10900219"/>
              <a:gd name="csY12" fmla="*/ 0 h 18288"/>
              <a:gd name="csX13" fmla="*/ 7984410 w 10900219"/>
              <a:gd name="csY13" fmla="*/ 0 h 18288"/>
              <a:gd name="csX14" fmla="*/ 8774676 w 10900219"/>
              <a:gd name="csY14" fmla="*/ 0 h 18288"/>
              <a:gd name="csX15" fmla="*/ 9564942 w 10900219"/>
              <a:gd name="csY15" fmla="*/ 0 h 18288"/>
              <a:gd name="csX16" fmla="*/ 10900219 w 10900219"/>
              <a:gd name="csY16" fmla="*/ 0 h 18288"/>
              <a:gd name="csX17" fmla="*/ 10900219 w 10900219"/>
              <a:gd name="csY17" fmla="*/ 18288 h 18288"/>
              <a:gd name="csX18" fmla="*/ 10436960 w 10900219"/>
              <a:gd name="csY18" fmla="*/ 18288 h 18288"/>
              <a:gd name="csX19" fmla="*/ 9537692 w 10900219"/>
              <a:gd name="csY19" fmla="*/ 18288 h 18288"/>
              <a:gd name="csX20" fmla="*/ 8856428 w 10900219"/>
              <a:gd name="csY20" fmla="*/ 18288 h 18288"/>
              <a:gd name="csX21" fmla="*/ 8502171 w 10900219"/>
              <a:gd name="csY21" fmla="*/ 18288 h 18288"/>
              <a:gd name="csX22" fmla="*/ 7820907 w 10900219"/>
              <a:gd name="csY22" fmla="*/ 18288 h 18288"/>
              <a:gd name="csX23" fmla="*/ 7248646 w 10900219"/>
              <a:gd name="csY23" fmla="*/ 18288 h 18288"/>
              <a:gd name="csX24" fmla="*/ 6676384 w 10900219"/>
              <a:gd name="csY24" fmla="*/ 18288 h 18288"/>
              <a:gd name="csX25" fmla="*/ 6104123 w 10900219"/>
              <a:gd name="csY25" fmla="*/ 18288 h 18288"/>
              <a:gd name="csX26" fmla="*/ 5531861 w 10900219"/>
              <a:gd name="csY26" fmla="*/ 18288 h 18288"/>
              <a:gd name="csX27" fmla="*/ 4741595 w 10900219"/>
              <a:gd name="csY27" fmla="*/ 18288 h 18288"/>
              <a:gd name="csX28" fmla="*/ 4060332 w 10900219"/>
              <a:gd name="csY28" fmla="*/ 18288 h 18288"/>
              <a:gd name="csX29" fmla="*/ 3706074 w 10900219"/>
              <a:gd name="csY29" fmla="*/ 18288 h 18288"/>
              <a:gd name="csX30" fmla="*/ 3133813 w 10900219"/>
              <a:gd name="csY30" fmla="*/ 18288 h 18288"/>
              <a:gd name="csX31" fmla="*/ 2343547 w 10900219"/>
              <a:gd name="csY31" fmla="*/ 18288 h 18288"/>
              <a:gd name="csX32" fmla="*/ 1880288 w 10900219"/>
              <a:gd name="csY32" fmla="*/ 18288 h 18288"/>
              <a:gd name="csX33" fmla="*/ 981020 w 10900219"/>
              <a:gd name="csY33" fmla="*/ 18288 h 18288"/>
              <a:gd name="csX34" fmla="*/ 0 w 10900219"/>
              <a:gd name="csY34" fmla="*/ 18288 h 18288"/>
              <a:gd name="csX35" fmla="*/ 0 w 10900219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Ελεύθερη σχεδίαση: Σχήμα 3">
            <a:extLst>
              <a:ext uri="{FF2B5EF4-FFF2-40B4-BE49-F238E27FC236}">
                <a16:creationId xmlns:a16="http://schemas.microsoft.com/office/drawing/2014/main" id="{AB661567-8CBC-A5EB-B872-64DF10384489}"/>
              </a:ext>
            </a:extLst>
          </p:cNvPr>
          <p:cNvSpPr/>
          <p:nvPr/>
        </p:nvSpPr>
        <p:spPr>
          <a:xfrm>
            <a:off x="632647" y="2805098"/>
            <a:ext cx="3411209" cy="3478940"/>
          </a:xfrm>
          <a:custGeom>
            <a:avLst/>
            <a:gdLst>
              <a:gd name="csX0" fmla="*/ 0 w 3411209"/>
              <a:gd name="csY0" fmla="*/ 0 h 3478940"/>
              <a:gd name="csX1" fmla="*/ 3411209 w 3411209"/>
              <a:gd name="csY1" fmla="*/ 0 h 3478940"/>
              <a:gd name="csX2" fmla="*/ 3411209 w 3411209"/>
              <a:gd name="csY2" fmla="*/ 3478940 h 3478940"/>
              <a:gd name="csX3" fmla="*/ 0 w 3411209"/>
              <a:gd name="csY3" fmla="*/ 3478940 h 3478940"/>
              <a:gd name="csX4" fmla="*/ 0 w 3411209"/>
              <a:gd name="csY4" fmla="*/ 0 h 34789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411209" h="3478940">
                <a:moveTo>
                  <a:pt x="0" y="0"/>
                </a:moveTo>
                <a:lnTo>
                  <a:pt x="3411209" y="0"/>
                </a:lnTo>
                <a:lnTo>
                  <a:pt x="3411209" y="3478940"/>
                </a:lnTo>
                <a:lnTo>
                  <a:pt x="0" y="3478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5951" tIns="1652197" rIns="265951" bIns="399779" numCol="1" spcCol="1270" anchor="t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l-GR" sz="2500" b="1" i="0" kern="1200" baseline="0" dirty="0">
                <a:latin typeface="Aptos" panose="020B0004020202020204" pitchFamily="34" charset="0"/>
              </a:rPr>
              <a:t>Δημοτικό- Γυμνάσιο </a:t>
            </a:r>
            <a:r>
              <a:rPr lang="el-GR" sz="2500" b="0" i="0" kern="1200" baseline="0" dirty="0">
                <a:latin typeface="Aptos" panose="020B0004020202020204" pitchFamily="34" charset="0"/>
              </a:rPr>
              <a:t>Προσομοίωση </a:t>
            </a:r>
            <a:r>
              <a:rPr lang="el-GR" sz="2500" b="0" i="0" kern="1200" baseline="0" dirty="0" err="1">
                <a:latin typeface="Aptos" panose="020B0004020202020204" pitchFamily="34" charset="0"/>
              </a:rPr>
              <a:t>Scratch</a:t>
            </a:r>
            <a:endParaRPr lang="en-US" sz="2500" kern="1200" dirty="0">
              <a:latin typeface="Aptos" panose="020B0004020202020204" pitchFamily="34" charset="0"/>
            </a:endParaRPr>
          </a:p>
        </p:txBody>
      </p:sp>
      <p:sp>
        <p:nvSpPr>
          <p:cNvPr id="5" name="Ελεύθερη σχεδίαση: Σχήμα 4">
            <a:extLst>
              <a:ext uri="{FF2B5EF4-FFF2-40B4-BE49-F238E27FC236}">
                <a16:creationId xmlns:a16="http://schemas.microsoft.com/office/drawing/2014/main" id="{9E9A166A-7950-AAB7-2209-F29A9FFD0C6D}"/>
              </a:ext>
            </a:extLst>
          </p:cNvPr>
          <p:cNvSpPr/>
          <p:nvPr/>
        </p:nvSpPr>
        <p:spPr>
          <a:xfrm>
            <a:off x="1816410" y="3152991"/>
            <a:ext cx="1043682" cy="1043682"/>
          </a:xfrm>
          <a:custGeom>
            <a:avLst/>
            <a:gdLst>
              <a:gd name="csX0" fmla="*/ 0 w 1043682"/>
              <a:gd name="csY0" fmla="*/ 521841 h 1043682"/>
              <a:gd name="csX1" fmla="*/ 521841 w 1043682"/>
              <a:gd name="csY1" fmla="*/ 0 h 1043682"/>
              <a:gd name="csX2" fmla="*/ 1043682 w 1043682"/>
              <a:gd name="csY2" fmla="*/ 521841 h 1043682"/>
              <a:gd name="csX3" fmla="*/ 521841 w 1043682"/>
              <a:gd name="csY3" fmla="*/ 1043682 h 1043682"/>
              <a:gd name="csX4" fmla="*/ 0 w 1043682"/>
              <a:gd name="csY4" fmla="*/ 521841 h 10436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043682" h="1043682">
                <a:moveTo>
                  <a:pt x="0" y="521841"/>
                </a:moveTo>
                <a:cubicBezTo>
                  <a:pt x="0" y="233636"/>
                  <a:pt x="233636" y="0"/>
                  <a:pt x="521841" y="0"/>
                </a:cubicBezTo>
                <a:cubicBezTo>
                  <a:pt x="810046" y="0"/>
                  <a:pt x="1043682" y="233636"/>
                  <a:pt x="1043682" y="521841"/>
                </a:cubicBezTo>
                <a:cubicBezTo>
                  <a:pt x="1043682" y="810046"/>
                  <a:pt x="810046" y="1043682"/>
                  <a:pt x="521841" y="1043682"/>
                </a:cubicBezTo>
                <a:cubicBezTo>
                  <a:pt x="233636" y="1043682"/>
                  <a:pt x="0" y="810046"/>
                  <a:pt x="0" y="521841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14" tIns="165544" rIns="234214" bIns="165544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1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F7F8F583-4688-6E3C-6A17-7A6711F9CD23}"/>
              </a:ext>
            </a:extLst>
          </p:cNvPr>
          <p:cNvSpPr/>
          <p:nvPr/>
        </p:nvSpPr>
        <p:spPr>
          <a:xfrm>
            <a:off x="632647" y="6283966"/>
            <a:ext cx="3411209" cy="72"/>
          </a:xfrm>
          <a:prstGeom prst="rect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8" name="Ελεύθερη σχεδίαση: Σχήμα 7">
            <a:extLst>
              <a:ext uri="{FF2B5EF4-FFF2-40B4-BE49-F238E27FC236}">
                <a16:creationId xmlns:a16="http://schemas.microsoft.com/office/drawing/2014/main" id="{205B228A-BBA8-1365-3499-26274C36D462}"/>
              </a:ext>
            </a:extLst>
          </p:cNvPr>
          <p:cNvSpPr/>
          <p:nvPr/>
        </p:nvSpPr>
        <p:spPr>
          <a:xfrm>
            <a:off x="4384976" y="2805098"/>
            <a:ext cx="3411209" cy="3478940"/>
          </a:xfrm>
          <a:custGeom>
            <a:avLst/>
            <a:gdLst>
              <a:gd name="csX0" fmla="*/ 0 w 3411209"/>
              <a:gd name="csY0" fmla="*/ 0 h 3478940"/>
              <a:gd name="csX1" fmla="*/ 3411209 w 3411209"/>
              <a:gd name="csY1" fmla="*/ 0 h 3478940"/>
              <a:gd name="csX2" fmla="*/ 3411209 w 3411209"/>
              <a:gd name="csY2" fmla="*/ 3478940 h 3478940"/>
              <a:gd name="csX3" fmla="*/ 0 w 3411209"/>
              <a:gd name="csY3" fmla="*/ 3478940 h 3478940"/>
              <a:gd name="csX4" fmla="*/ 0 w 3411209"/>
              <a:gd name="csY4" fmla="*/ 0 h 34789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411209" h="3478940">
                <a:moveTo>
                  <a:pt x="0" y="0"/>
                </a:moveTo>
                <a:lnTo>
                  <a:pt x="3411209" y="0"/>
                </a:lnTo>
                <a:lnTo>
                  <a:pt x="3411209" y="3478940"/>
                </a:lnTo>
                <a:lnTo>
                  <a:pt x="0" y="3478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5951" tIns="1652197" rIns="265951" bIns="399779" numCol="1" spcCol="1270" anchor="t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l-GR" sz="2500" b="1" i="0" kern="1200" baseline="0" dirty="0">
                <a:latin typeface="Aptos" panose="020B0004020202020204" pitchFamily="34" charset="0"/>
              </a:rPr>
              <a:t>Γυμνάσιο – Λύκειο  </a:t>
            </a:r>
            <a:r>
              <a:rPr lang="el-GR" sz="2500" b="0" i="0" kern="1200" baseline="0" dirty="0">
                <a:latin typeface="Aptos" panose="020B0004020202020204" pitchFamily="34" charset="0"/>
              </a:rPr>
              <a:t>Ανιχνευτής Σωματιδίων</a:t>
            </a:r>
            <a:endParaRPr lang="en-US" sz="2500" kern="1200" dirty="0">
              <a:latin typeface="Aptos" panose="020B0004020202020204" pitchFamily="34" charset="0"/>
            </a:endParaRPr>
          </a:p>
        </p:txBody>
      </p:sp>
      <p:sp>
        <p:nvSpPr>
          <p:cNvPr id="9" name="Ελεύθερη σχεδίαση: Σχήμα 8">
            <a:extLst>
              <a:ext uri="{FF2B5EF4-FFF2-40B4-BE49-F238E27FC236}">
                <a16:creationId xmlns:a16="http://schemas.microsoft.com/office/drawing/2014/main" id="{611C7AED-91BC-9004-7174-273A3DD6A6C7}"/>
              </a:ext>
            </a:extLst>
          </p:cNvPr>
          <p:cNvSpPr/>
          <p:nvPr/>
        </p:nvSpPr>
        <p:spPr>
          <a:xfrm>
            <a:off x="5568740" y="3152991"/>
            <a:ext cx="1043682" cy="1043682"/>
          </a:xfrm>
          <a:custGeom>
            <a:avLst/>
            <a:gdLst>
              <a:gd name="csX0" fmla="*/ 0 w 1043682"/>
              <a:gd name="csY0" fmla="*/ 521841 h 1043682"/>
              <a:gd name="csX1" fmla="*/ 521841 w 1043682"/>
              <a:gd name="csY1" fmla="*/ 0 h 1043682"/>
              <a:gd name="csX2" fmla="*/ 1043682 w 1043682"/>
              <a:gd name="csY2" fmla="*/ 521841 h 1043682"/>
              <a:gd name="csX3" fmla="*/ 521841 w 1043682"/>
              <a:gd name="csY3" fmla="*/ 1043682 h 1043682"/>
              <a:gd name="csX4" fmla="*/ 0 w 1043682"/>
              <a:gd name="csY4" fmla="*/ 521841 h 10436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043682" h="1043682">
                <a:moveTo>
                  <a:pt x="0" y="521841"/>
                </a:moveTo>
                <a:cubicBezTo>
                  <a:pt x="0" y="233636"/>
                  <a:pt x="233636" y="0"/>
                  <a:pt x="521841" y="0"/>
                </a:cubicBezTo>
                <a:cubicBezTo>
                  <a:pt x="810046" y="0"/>
                  <a:pt x="1043682" y="233636"/>
                  <a:pt x="1043682" y="521841"/>
                </a:cubicBezTo>
                <a:cubicBezTo>
                  <a:pt x="1043682" y="810046"/>
                  <a:pt x="810046" y="1043682"/>
                  <a:pt x="521841" y="1043682"/>
                </a:cubicBezTo>
                <a:cubicBezTo>
                  <a:pt x="233636" y="1043682"/>
                  <a:pt x="0" y="810046"/>
                  <a:pt x="0" y="521841"/>
                </a:cubicBez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14" tIns="165544" rIns="234214" bIns="165544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2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B887C62C-3859-C68F-0322-FAEDD6BBA0E7}"/>
              </a:ext>
            </a:extLst>
          </p:cNvPr>
          <p:cNvSpPr/>
          <p:nvPr/>
        </p:nvSpPr>
        <p:spPr>
          <a:xfrm>
            <a:off x="4384976" y="6283966"/>
            <a:ext cx="3411209" cy="72"/>
          </a:xfrm>
          <a:prstGeom prst="rect">
            <a:avLst/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3" name="Ελεύθερη σχεδίαση: Σχήμα 12">
            <a:extLst>
              <a:ext uri="{FF2B5EF4-FFF2-40B4-BE49-F238E27FC236}">
                <a16:creationId xmlns:a16="http://schemas.microsoft.com/office/drawing/2014/main" id="{217635C0-931B-E5E1-D4AE-6E85708508D1}"/>
              </a:ext>
            </a:extLst>
          </p:cNvPr>
          <p:cNvSpPr/>
          <p:nvPr/>
        </p:nvSpPr>
        <p:spPr>
          <a:xfrm>
            <a:off x="8137306" y="2805098"/>
            <a:ext cx="3411209" cy="3478940"/>
          </a:xfrm>
          <a:custGeom>
            <a:avLst/>
            <a:gdLst>
              <a:gd name="csX0" fmla="*/ 0 w 3411209"/>
              <a:gd name="csY0" fmla="*/ 0 h 3478940"/>
              <a:gd name="csX1" fmla="*/ 3411209 w 3411209"/>
              <a:gd name="csY1" fmla="*/ 0 h 3478940"/>
              <a:gd name="csX2" fmla="*/ 3411209 w 3411209"/>
              <a:gd name="csY2" fmla="*/ 3478940 h 3478940"/>
              <a:gd name="csX3" fmla="*/ 0 w 3411209"/>
              <a:gd name="csY3" fmla="*/ 3478940 h 3478940"/>
              <a:gd name="csX4" fmla="*/ 0 w 3411209"/>
              <a:gd name="csY4" fmla="*/ 0 h 34789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411209" h="3478940">
                <a:moveTo>
                  <a:pt x="0" y="0"/>
                </a:moveTo>
                <a:lnTo>
                  <a:pt x="3411209" y="0"/>
                </a:lnTo>
                <a:lnTo>
                  <a:pt x="3411209" y="3478940"/>
                </a:lnTo>
                <a:lnTo>
                  <a:pt x="0" y="3478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5951" tIns="1652197" rIns="265951" bIns="399779" numCol="1" spcCol="1270" anchor="t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l-GR" sz="2500" b="1" i="0" kern="1200" baseline="0" dirty="0">
                <a:latin typeface="Aptos" panose="020B0004020202020204" pitchFamily="34" charset="0"/>
              </a:rPr>
              <a:t>Λύκειο (Θετική) </a:t>
            </a:r>
            <a:br>
              <a:rPr lang="el-GR" sz="2500" b="0" i="0" kern="1200" baseline="0" dirty="0">
                <a:latin typeface="Aptos" panose="020B0004020202020204" pitchFamily="34" charset="0"/>
              </a:rPr>
            </a:br>
            <a:r>
              <a:rPr lang="el-GR" sz="2500" b="0" i="0" kern="1200" baseline="0" dirty="0">
                <a:latin typeface="Aptos" panose="020B0004020202020204" pitchFamily="34" charset="0"/>
              </a:rPr>
              <a:t>3D Επιταχυντής με ηλεκτρομαγνήτες</a:t>
            </a:r>
            <a:endParaRPr lang="en-US" sz="2500" kern="1200" dirty="0">
              <a:latin typeface="Aptos" panose="020B0004020202020204" pitchFamily="34" charset="0"/>
            </a:endParaRPr>
          </a:p>
        </p:txBody>
      </p:sp>
      <p:sp>
        <p:nvSpPr>
          <p:cNvPr id="14" name="Ελεύθερη σχεδίαση: Σχήμα 13">
            <a:extLst>
              <a:ext uri="{FF2B5EF4-FFF2-40B4-BE49-F238E27FC236}">
                <a16:creationId xmlns:a16="http://schemas.microsoft.com/office/drawing/2014/main" id="{701BE67D-15B3-422D-BED9-DDD126F3B129}"/>
              </a:ext>
            </a:extLst>
          </p:cNvPr>
          <p:cNvSpPr/>
          <p:nvPr/>
        </p:nvSpPr>
        <p:spPr>
          <a:xfrm>
            <a:off x="9321070" y="3152991"/>
            <a:ext cx="1043682" cy="1043682"/>
          </a:xfrm>
          <a:custGeom>
            <a:avLst/>
            <a:gdLst>
              <a:gd name="csX0" fmla="*/ 0 w 1043682"/>
              <a:gd name="csY0" fmla="*/ 521841 h 1043682"/>
              <a:gd name="csX1" fmla="*/ 521841 w 1043682"/>
              <a:gd name="csY1" fmla="*/ 0 h 1043682"/>
              <a:gd name="csX2" fmla="*/ 1043682 w 1043682"/>
              <a:gd name="csY2" fmla="*/ 521841 h 1043682"/>
              <a:gd name="csX3" fmla="*/ 521841 w 1043682"/>
              <a:gd name="csY3" fmla="*/ 1043682 h 1043682"/>
              <a:gd name="csX4" fmla="*/ 0 w 1043682"/>
              <a:gd name="csY4" fmla="*/ 521841 h 10436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043682" h="1043682">
                <a:moveTo>
                  <a:pt x="0" y="521841"/>
                </a:moveTo>
                <a:cubicBezTo>
                  <a:pt x="0" y="233636"/>
                  <a:pt x="233636" y="0"/>
                  <a:pt x="521841" y="0"/>
                </a:cubicBezTo>
                <a:cubicBezTo>
                  <a:pt x="810046" y="0"/>
                  <a:pt x="1043682" y="233636"/>
                  <a:pt x="1043682" y="521841"/>
                </a:cubicBezTo>
                <a:cubicBezTo>
                  <a:pt x="1043682" y="810046"/>
                  <a:pt x="810046" y="1043682"/>
                  <a:pt x="521841" y="1043682"/>
                </a:cubicBezTo>
                <a:cubicBezTo>
                  <a:pt x="233636" y="1043682"/>
                  <a:pt x="0" y="810046"/>
                  <a:pt x="0" y="521841"/>
                </a:cubicBezTo>
                <a:close/>
              </a:path>
            </a:pathLst>
          </a:cu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14" tIns="165544" rIns="234214" bIns="165544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3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F88F8E73-B265-F78F-6551-C2F4F0D7DF0A}"/>
              </a:ext>
            </a:extLst>
          </p:cNvPr>
          <p:cNvSpPr/>
          <p:nvPr/>
        </p:nvSpPr>
        <p:spPr>
          <a:xfrm>
            <a:off x="8137306" y="6283966"/>
            <a:ext cx="3411209" cy="72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4451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EBBC-0818-F5FB-6C40-22B07CAC7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AA70555-D944-B586-AEE1-F8D68972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</a:t>
            </a:r>
            <a:r>
              <a:rPr lang="el-GR" dirty="0"/>
              <a:t>Επιταχυντής</a:t>
            </a:r>
            <a:r>
              <a:rPr lang="en-US" dirty="0"/>
              <a:t> </a:t>
            </a:r>
            <a:r>
              <a:rPr lang="el-GR" dirty="0"/>
              <a:t>μ</a:t>
            </a:r>
            <a:r>
              <a:rPr lang="en-US" dirty="0"/>
              <a:t>ε </a:t>
            </a:r>
            <a:r>
              <a:rPr lang="el-GR" dirty="0"/>
              <a:t>Ηλεκτρομαγνήτες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9A85-329A-A28B-FCB7-D99504BD1CD6}"/>
              </a:ext>
            </a:extLst>
          </p:cNvPr>
          <p:cNvSpPr txBox="1"/>
          <p:nvPr/>
        </p:nvSpPr>
        <p:spPr>
          <a:xfrm>
            <a:off x="6731127" y="1968560"/>
            <a:ext cx="4242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Οι μαθητές σχεδιάζουν στο </a:t>
            </a:r>
            <a:r>
              <a:rPr lang="en-US" dirty="0" err="1">
                <a:latin typeface="Aptos" panose="020B0004020202020204" pitchFamily="34" charset="0"/>
              </a:rPr>
              <a:t>Tinkercad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l-GR" dirty="0">
                <a:latin typeface="Aptos" panose="020B0004020202020204" pitchFamily="34" charset="0"/>
              </a:rPr>
              <a:t>έναν τρισδιάστατο επιταχυντή.</a:t>
            </a:r>
          </a:p>
        </p:txBody>
      </p:sp>
      <p:pic>
        <p:nvPicPr>
          <p:cNvPr id="9" name="Θέση περιεχομένου 8">
            <a:extLst>
              <a:ext uri="{FF2B5EF4-FFF2-40B4-BE49-F238E27FC236}">
                <a16:creationId xmlns:a16="http://schemas.microsoft.com/office/drawing/2014/main" id="{10D2D3A6-F508-E632-12C7-2D7E1CE52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71" y="1968560"/>
            <a:ext cx="505977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86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CE454-D07D-F340-619B-C18547CA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B6B3BB-2F23-5938-15FB-235B620B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</a:t>
            </a:r>
            <a:r>
              <a:rPr lang="el-GR" dirty="0"/>
              <a:t>Επιταχυντής</a:t>
            </a:r>
            <a:r>
              <a:rPr lang="en-US" dirty="0"/>
              <a:t> </a:t>
            </a:r>
            <a:r>
              <a:rPr lang="el-GR" dirty="0"/>
              <a:t>μ</a:t>
            </a:r>
            <a:r>
              <a:rPr lang="en-US" dirty="0"/>
              <a:t>ε </a:t>
            </a:r>
            <a:r>
              <a:rPr lang="el-GR" dirty="0"/>
              <a:t>Ηλεκτρομαγνήτες</a:t>
            </a:r>
          </a:p>
        </p:txBody>
      </p:sp>
      <p:pic>
        <p:nvPicPr>
          <p:cNvPr id="5" name="Θέση περιεχομένου 4" descr="Εικόνα που περιέχει ηλεκτρική καλωδίωση, καλώδιο, ηλεκτρονικές συσκευές, ηλεκτρονικός μηχανικό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643D7DB-CF24-5BB3-5367-DC4CA31D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8"/>
          <a:stretch>
            <a:fillRect/>
          </a:stretch>
        </p:blipFill>
        <p:spPr>
          <a:xfrm rot="16200000">
            <a:off x="341661" y="2691161"/>
            <a:ext cx="4552128" cy="305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CC986-D19A-F15B-30C3-EB49B02B4F0C}"/>
              </a:ext>
            </a:extLst>
          </p:cNvPr>
          <p:cNvSpPr txBox="1"/>
          <p:nvPr/>
        </p:nvSpPr>
        <p:spPr>
          <a:xfrm>
            <a:off x="6096000" y="1940747"/>
            <a:ext cx="4242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Κατασκευάζουν 2 ηλεκτρομαγνήτες με χαλκό και μπαταρίες.</a:t>
            </a:r>
          </a:p>
        </p:txBody>
      </p:sp>
    </p:spTree>
    <p:extLst>
      <p:ext uri="{BB962C8B-B14F-4D97-AF65-F5344CB8AC3E}">
        <p14:creationId xmlns:p14="http://schemas.microsoft.com/office/powerpoint/2010/main" val="170494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2013F-D48D-A741-3F06-569154452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8C9D2EF-32EA-CD48-A80B-EDC14A36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</a:t>
            </a:r>
            <a:r>
              <a:rPr lang="el-GR" dirty="0"/>
              <a:t>Επιταχυντής</a:t>
            </a:r>
            <a:r>
              <a:rPr lang="en-US" dirty="0"/>
              <a:t> </a:t>
            </a:r>
            <a:r>
              <a:rPr lang="el-GR" dirty="0"/>
              <a:t>μ</a:t>
            </a:r>
            <a:r>
              <a:rPr lang="en-US" dirty="0"/>
              <a:t>ε </a:t>
            </a:r>
            <a:r>
              <a:rPr lang="el-GR" dirty="0"/>
              <a:t>Ηλεκτρομαγνήτες</a:t>
            </a:r>
          </a:p>
        </p:txBody>
      </p:sp>
      <p:pic>
        <p:nvPicPr>
          <p:cNvPr id="4" name="Θέση περιεχομένου 4" descr="Εικόνα που περιέχει ηλεκτρική καλωδίωση, καλώδιο, ηλεκτρονικές συσκευές, ηλεκτρονικός μηχανικό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185B6282-90B3-B19A-982C-BB1384363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7" b="64726"/>
          <a:stretch>
            <a:fillRect/>
          </a:stretch>
        </p:blipFill>
        <p:spPr>
          <a:xfrm rot="16200000">
            <a:off x="90046" y="2954840"/>
            <a:ext cx="4420484" cy="2447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7AD47-AA8A-E08C-55DA-CCB9DF61E06A}"/>
              </a:ext>
            </a:extLst>
          </p:cNvPr>
          <p:cNvSpPr txBox="1"/>
          <p:nvPr/>
        </p:nvSpPr>
        <p:spPr>
          <a:xfrm>
            <a:off x="5969127" y="2044760"/>
            <a:ext cx="4242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Τοποθετούν τους αισθητήρες και τα </a:t>
            </a:r>
            <a:r>
              <a:rPr lang="en-US" dirty="0">
                <a:latin typeface="Aptos" panose="020B0004020202020204" pitchFamily="34" charset="0"/>
              </a:rPr>
              <a:t>transistor </a:t>
            </a:r>
            <a:r>
              <a:rPr lang="el-GR" dirty="0">
                <a:latin typeface="Aptos" panose="020B0004020202020204" pitchFamily="34" charset="0"/>
              </a:rPr>
              <a:t>υλοποιώντας το κύκλωμα.</a:t>
            </a:r>
          </a:p>
        </p:txBody>
      </p:sp>
    </p:spTree>
    <p:extLst>
      <p:ext uri="{BB962C8B-B14F-4D97-AF65-F5344CB8AC3E}">
        <p14:creationId xmlns:p14="http://schemas.microsoft.com/office/powerpoint/2010/main" val="203599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ED5D5-2E2E-2B04-99EC-C6B45BD29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AA5050-F8B3-1075-F887-E4E967E3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</a:t>
            </a:r>
            <a:r>
              <a:rPr lang="el-GR" dirty="0"/>
              <a:t>Επιταχυντής</a:t>
            </a:r>
            <a:r>
              <a:rPr lang="en-US" dirty="0"/>
              <a:t> </a:t>
            </a:r>
            <a:r>
              <a:rPr lang="el-GR" dirty="0"/>
              <a:t>μ</a:t>
            </a:r>
            <a:r>
              <a:rPr lang="en-US" dirty="0"/>
              <a:t>ε </a:t>
            </a:r>
            <a:r>
              <a:rPr lang="el-GR" dirty="0"/>
              <a:t>Ηλεκτρομαγνήτες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844FB-A1C3-7898-0FA4-69D48B2CC371}"/>
              </a:ext>
            </a:extLst>
          </p:cNvPr>
          <p:cNvSpPr txBox="1"/>
          <p:nvPr/>
        </p:nvSpPr>
        <p:spPr>
          <a:xfrm>
            <a:off x="8020050" y="2035235"/>
            <a:ext cx="3172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Προγραμματίζουν το </a:t>
            </a:r>
            <a:r>
              <a:rPr lang="en-US" dirty="0">
                <a:latin typeface="Aptos" panose="020B0004020202020204" pitchFamily="34" charset="0"/>
              </a:rPr>
              <a:t>Arduino </a:t>
            </a:r>
            <a:r>
              <a:rPr lang="el-GR" dirty="0">
                <a:latin typeface="Aptos" panose="020B0004020202020204" pitchFamily="34" charset="0"/>
              </a:rPr>
              <a:t>ώστε να ενεργοποιούνται οι μαγνήτες, όταν η μπίλια είναι πολύ κοντά στον μαγνήτη.</a:t>
            </a:r>
          </a:p>
        </p:txBody>
      </p:sp>
      <p:pic>
        <p:nvPicPr>
          <p:cNvPr id="8" name="Θέση περιεχομένου 7" descr="Εικόνα που περιέχει κείμενο, στιγμιότυπο οθόνης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7ADDB78C-B520-3E1D-06F8-282C7CE4C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190749"/>
            <a:ext cx="6545982" cy="39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8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CE8ABB7-358E-D562-0E41-CC14949D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Αποθετήριο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877670C-6F88-B259-235D-504568B0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https://github.com/kithendor/cern</a:t>
            </a:r>
            <a:endParaRPr lang="en-US" dirty="0"/>
          </a:p>
          <a:p>
            <a:endParaRPr lang="el-GR" dirty="0"/>
          </a:p>
        </p:txBody>
      </p:sp>
      <p:pic>
        <p:nvPicPr>
          <p:cNvPr id="5" name="Εικόνα 4" descr="Εικόνα που περιέχει κείμενο, γραμματοσειρά, στιγμιότυπο οθόνη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E320C539-844D-6291-F300-BF8EFECBF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73" y="2940783"/>
            <a:ext cx="8630854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Προβολή γωνίας για Neural θέσεις δικτύου">
            <a:extLst>
              <a:ext uri="{FF2B5EF4-FFF2-40B4-BE49-F238E27FC236}">
                <a16:creationId xmlns:a16="http://schemas.microsoft.com/office/drawing/2014/main" id="{EB23AC36-10F2-47F0-5AD8-CA21F30C33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2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414BEAA-8225-EAEB-6FEC-8CB168987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0000" dirty="0" err="1">
                <a:solidFill>
                  <a:schemeClr val="bg1"/>
                </a:solidFill>
              </a:rPr>
              <a:t>Ευχ</a:t>
            </a:r>
            <a:r>
              <a:rPr lang="en-US" sz="10000" dirty="0">
                <a:solidFill>
                  <a:schemeClr val="bg1"/>
                </a:solidFill>
              </a:rPr>
              <a:t>αριστώ πολύ!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6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Θέση περιεχομένου 4" descr="Εικόνα που περιέχει κύκλος, στιγμιότυπο οθόνης, πολυχρωμί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8F7C104-8A31-62ED-DFF9-81469E661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42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A6A339B-C33D-8A70-C3BF-8DB5F486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4505499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4400" dirty="0">
                <a:solidFill>
                  <a:schemeClr val="bg1"/>
                </a:solidFill>
              </a:rPr>
              <a:t>Προσομοίωση επιταχυντή στο </a:t>
            </a:r>
            <a:r>
              <a:rPr lang="en-US" sz="4400" dirty="0">
                <a:solidFill>
                  <a:schemeClr val="bg1"/>
                </a:solidFill>
              </a:rPr>
              <a:t>Scratch</a:t>
            </a:r>
          </a:p>
        </p:txBody>
      </p:sp>
    </p:spTree>
    <p:extLst>
      <p:ext uri="{BB962C8B-B14F-4D97-AF65-F5344CB8AC3E}">
        <p14:creationId xmlns:p14="http://schemas.microsoft.com/office/powerpoint/2010/main" val="22641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1E89619-EC1B-16EB-06C9-8577D98D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4500" dirty="0"/>
              <a:t>Προσομοίωση επιταχυντή στο </a:t>
            </a:r>
            <a:r>
              <a:rPr lang="en-US" sz="4500" dirty="0"/>
              <a:t>Scratch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sX0" fmla="*/ 0 w 11018520"/>
              <a:gd name="csY0" fmla="*/ 0 h 18288"/>
              <a:gd name="csX1" fmla="*/ 468287 w 11018520"/>
              <a:gd name="csY1" fmla="*/ 0 h 18288"/>
              <a:gd name="csX2" fmla="*/ 1156945 w 11018520"/>
              <a:gd name="csY2" fmla="*/ 0 h 18288"/>
              <a:gd name="csX3" fmla="*/ 1955787 w 11018520"/>
              <a:gd name="csY3" fmla="*/ 0 h 18288"/>
              <a:gd name="csX4" fmla="*/ 2313889 w 11018520"/>
              <a:gd name="csY4" fmla="*/ 0 h 18288"/>
              <a:gd name="csX5" fmla="*/ 2671991 w 11018520"/>
              <a:gd name="csY5" fmla="*/ 0 h 18288"/>
              <a:gd name="csX6" fmla="*/ 3581019 w 11018520"/>
              <a:gd name="csY6" fmla="*/ 0 h 18288"/>
              <a:gd name="csX7" fmla="*/ 4269677 w 11018520"/>
              <a:gd name="csY7" fmla="*/ 0 h 18288"/>
              <a:gd name="csX8" fmla="*/ 4627778 w 11018520"/>
              <a:gd name="csY8" fmla="*/ 0 h 18288"/>
              <a:gd name="csX9" fmla="*/ 5316436 w 11018520"/>
              <a:gd name="csY9" fmla="*/ 0 h 18288"/>
              <a:gd name="csX10" fmla="*/ 6225464 w 11018520"/>
              <a:gd name="csY10" fmla="*/ 0 h 18288"/>
              <a:gd name="csX11" fmla="*/ 6803936 w 11018520"/>
              <a:gd name="csY11" fmla="*/ 0 h 18288"/>
              <a:gd name="csX12" fmla="*/ 7382408 w 11018520"/>
              <a:gd name="csY12" fmla="*/ 0 h 18288"/>
              <a:gd name="csX13" fmla="*/ 8071066 w 11018520"/>
              <a:gd name="csY13" fmla="*/ 0 h 18288"/>
              <a:gd name="csX14" fmla="*/ 8869909 w 11018520"/>
              <a:gd name="csY14" fmla="*/ 0 h 18288"/>
              <a:gd name="csX15" fmla="*/ 9668751 w 11018520"/>
              <a:gd name="csY15" fmla="*/ 0 h 18288"/>
              <a:gd name="csX16" fmla="*/ 11018520 w 11018520"/>
              <a:gd name="csY16" fmla="*/ 0 h 18288"/>
              <a:gd name="csX17" fmla="*/ 11018520 w 11018520"/>
              <a:gd name="csY17" fmla="*/ 18288 h 18288"/>
              <a:gd name="csX18" fmla="*/ 10550233 w 11018520"/>
              <a:gd name="csY18" fmla="*/ 18288 h 18288"/>
              <a:gd name="csX19" fmla="*/ 9641205 w 11018520"/>
              <a:gd name="csY19" fmla="*/ 18288 h 18288"/>
              <a:gd name="csX20" fmla="*/ 8952548 w 11018520"/>
              <a:gd name="csY20" fmla="*/ 18288 h 18288"/>
              <a:gd name="csX21" fmla="*/ 8594446 w 11018520"/>
              <a:gd name="csY21" fmla="*/ 18288 h 18288"/>
              <a:gd name="csX22" fmla="*/ 7905788 w 11018520"/>
              <a:gd name="csY22" fmla="*/ 18288 h 18288"/>
              <a:gd name="csX23" fmla="*/ 7327316 w 11018520"/>
              <a:gd name="csY23" fmla="*/ 18288 h 18288"/>
              <a:gd name="csX24" fmla="*/ 6748844 w 11018520"/>
              <a:gd name="csY24" fmla="*/ 18288 h 18288"/>
              <a:gd name="csX25" fmla="*/ 6170371 w 11018520"/>
              <a:gd name="csY25" fmla="*/ 18288 h 18288"/>
              <a:gd name="csX26" fmla="*/ 5591899 w 11018520"/>
              <a:gd name="csY26" fmla="*/ 18288 h 18288"/>
              <a:gd name="csX27" fmla="*/ 4793056 w 11018520"/>
              <a:gd name="csY27" fmla="*/ 18288 h 18288"/>
              <a:gd name="csX28" fmla="*/ 4104399 w 11018520"/>
              <a:gd name="csY28" fmla="*/ 18288 h 18288"/>
              <a:gd name="csX29" fmla="*/ 3746297 w 11018520"/>
              <a:gd name="csY29" fmla="*/ 18288 h 18288"/>
              <a:gd name="csX30" fmla="*/ 3167825 w 11018520"/>
              <a:gd name="csY30" fmla="*/ 18288 h 18288"/>
              <a:gd name="csX31" fmla="*/ 2368982 w 11018520"/>
              <a:gd name="csY31" fmla="*/ 18288 h 18288"/>
              <a:gd name="csX32" fmla="*/ 1900695 w 11018520"/>
              <a:gd name="csY32" fmla="*/ 18288 h 18288"/>
              <a:gd name="csX33" fmla="*/ 991667 w 11018520"/>
              <a:gd name="csY33" fmla="*/ 18288 h 18288"/>
              <a:gd name="csX34" fmla="*/ 0 w 11018520"/>
              <a:gd name="csY34" fmla="*/ 18288 h 18288"/>
              <a:gd name="csX35" fmla="*/ 0 w 11018520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66F3FF"/>
          </a:solidFill>
          <a:ln w="38100" cap="rnd">
            <a:solidFill>
              <a:srgbClr val="66F3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58469439-1BE1-2D00-C8EE-76967A7DE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7034963" cy="4119172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l-GR" b="1" dirty="0"/>
              <a:t>Επίπεδο</a:t>
            </a:r>
            <a:r>
              <a:rPr lang="el-GR" dirty="0"/>
              <a:t>: Ε’- Στ’ Δημοτικού, Γυμνάσιο</a:t>
            </a:r>
          </a:p>
          <a:p>
            <a:pPr marL="0" indent="0">
              <a:buNone/>
            </a:pPr>
            <a:r>
              <a:rPr lang="el-GR" b="1" dirty="0"/>
              <a:t>Λογισμικά</a:t>
            </a:r>
            <a:r>
              <a:rPr lang="el-GR" dirty="0"/>
              <a:t>: </a:t>
            </a:r>
            <a:r>
              <a:rPr lang="en-US" dirty="0"/>
              <a:t>Scratch</a:t>
            </a:r>
          </a:p>
          <a:p>
            <a:pPr marL="0" indent="0">
              <a:buNone/>
            </a:pPr>
            <a:r>
              <a:rPr lang="el-GR" b="1" dirty="0"/>
              <a:t>Αντικείμενο</a:t>
            </a:r>
            <a:r>
              <a:rPr lang="el-GR" dirty="0"/>
              <a:t>: Προγραμματισμός</a:t>
            </a:r>
          </a:p>
          <a:p>
            <a:pPr marL="0" indent="0">
              <a:buNone/>
            </a:pPr>
            <a:r>
              <a:rPr lang="el-GR" b="1" dirty="0"/>
              <a:t>Διάρκεια</a:t>
            </a:r>
            <a:r>
              <a:rPr lang="el-GR" dirty="0"/>
              <a:t>: 3 – 4 διδακτικές ώρες</a:t>
            </a:r>
          </a:p>
          <a:p>
            <a:pPr marL="0" indent="0">
              <a:buNone/>
            </a:pPr>
            <a:r>
              <a:rPr lang="el-GR" b="1" dirty="0"/>
              <a:t>Περιγραφή</a:t>
            </a:r>
            <a:r>
              <a:rPr lang="el-GR" dirty="0"/>
              <a:t>: Οι μαθητές σχεδιάζουν και προγραμματίζουν μια προσομοίωση του επιταχυντή και των σωματιδίων.</a:t>
            </a:r>
          </a:p>
          <a:p>
            <a:pPr marL="0" indent="0">
              <a:buNone/>
            </a:pPr>
            <a:r>
              <a:rPr lang="el-GR" b="1" dirty="0"/>
              <a:t>Σκοπός</a:t>
            </a:r>
            <a:r>
              <a:rPr lang="el-GR" dirty="0"/>
              <a:t>: Να μάθουν τη βασική λογική γύρω από τη </a:t>
            </a:r>
          </a:p>
          <a:p>
            <a:pPr marL="0" indent="0">
              <a:buNone/>
            </a:pPr>
            <a:r>
              <a:rPr lang="el-GR" dirty="0"/>
              <a:t>λειτουργία του επιταχυντή.</a:t>
            </a:r>
          </a:p>
        </p:txBody>
      </p:sp>
      <p:pic>
        <p:nvPicPr>
          <p:cNvPr id="7" name="Θέση περιεχομένου 4" descr="Εικόνα που περιέχει κύκλος, στιγμιότυπο οθόνης, πολυχρωμί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C13DFFD5-AD90-3955-15DF-652308DD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03" t="-10831" r="9759" b="-3455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Θέση περιεχομένου 4">
            <a:extLst>
              <a:ext uri="{FF2B5EF4-FFF2-40B4-BE49-F238E27FC236}">
                <a16:creationId xmlns:a16="http://schemas.microsoft.com/office/drawing/2014/main" id="{21600215-6BA2-7DD4-5E72-9EE8F8E8CFD8}"/>
              </a:ext>
            </a:extLst>
          </p:cNvPr>
          <p:cNvSpPr txBox="1">
            <a:spLocks/>
          </p:cNvSpPr>
          <p:nvPr/>
        </p:nvSpPr>
        <p:spPr>
          <a:xfrm>
            <a:off x="7260335" y="1929384"/>
            <a:ext cx="4288185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9146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848966-2798-2948-3C82-CE36929E4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8C17FF-22B8-3982-0FC5-EEEA01415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sX0" fmla="*/ 0 w 4243589"/>
              <a:gd name="csY0" fmla="*/ 0 h 27432"/>
              <a:gd name="csX1" fmla="*/ 563791 w 4243589"/>
              <a:gd name="csY1" fmla="*/ 0 h 27432"/>
              <a:gd name="csX2" fmla="*/ 1042710 w 4243589"/>
              <a:gd name="csY2" fmla="*/ 0 h 27432"/>
              <a:gd name="csX3" fmla="*/ 1564066 w 4243589"/>
              <a:gd name="csY3" fmla="*/ 0 h 27432"/>
              <a:gd name="csX4" fmla="*/ 2212729 w 4243589"/>
              <a:gd name="csY4" fmla="*/ 0 h 27432"/>
              <a:gd name="csX5" fmla="*/ 2776520 w 4243589"/>
              <a:gd name="csY5" fmla="*/ 0 h 27432"/>
              <a:gd name="csX6" fmla="*/ 3297875 w 4243589"/>
              <a:gd name="csY6" fmla="*/ 0 h 27432"/>
              <a:gd name="csX7" fmla="*/ 4243589 w 4243589"/>
              <a:gd name="csY7" fmla="*/ 0 h 27432"/>
              <a:gd name="csX8" fmla="*/ 4243589 w 4243589"/>
              <a:gd name="csY8" fmla="*/ 27432 h 27432"/>
              <a:gd name="csX9" fmla="*/ 3637362 w 4243589"/>
              <a:gd name="csY9" fmla="*/ 27432 h 27432"/>
              <a:gd name="csX10" fmla="*/ 3116007 w 4243589"/>
              <a:gd name="csY10" fmla="*/ 27432 h 27432"/>
              <a:gd name="csX11" fmla="*/ 2424908 w 4243589"/>
              <a:gd name="csY11" fmla="*/ 27432 h 27432"/>
              <a:gd name="csX12" fmla="*/ 1861117 w 4243589"/>
              <a:gd name="csY12" fmla="*/ 27432 h 27432"/>
              <a:gd name="csX13" fmla="*/ 1382198 w 4243589"/>
              <a:gd name="csY13" fmla="*/ 27432 h 27432"/>
              <a:gd name="csX14" fmla="*/ 733535 w 4243589"/>
              <a:gd name="csY14" fmla="*/ 27432 h 27432"/>
              <a:gd name="csX15" fmla="*/ 0 w 4243589"/>
              <a:gd name="csY15" fmla="*/ 27432 h 27432"/>
              <a:gd name="csX16" fmla="*/ 0 w 4243589"/>
              <a:gd name="csY16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142FB9F-8F95-5811-DA32-823764B0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0B4EBDC-E8FE-2B7D-05BB-16E140FE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l-GR" sz="4400" dirty="0"/>
              <a:t>Σχεδίαση</a:t>
            </a:r>
            <a:endParaRPr lang="en-US" sz="4400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7DD5A1BB-8E42-870D-3E92-D94071B2A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sX0" fmla="*/ 0 w 3291840"/>
              <a:gd name="csY0" fmla="*/ 0 h 27432"/>
              <a:gd name="csX1" fmla="*/ 625450 w 3291840"/>
              <a:gd name="csY1" fmla="*/ 0 h 27432"/>
              <a:gd name="csX2" fmla="*/ 1283818 w 3291840"/>
              <a:gd name="csY2" fmla="*/ 0 h 27432"/>
              <a:gd name="csX3" fmla="*/ 1975104 w 3291840"/>
              <a:gd name="csY3" fmla="*/ 0 h 27432"/>
              <a:gd name="csX4" fmla="*/ 2666390 w 3291840"/>
              <a:gd name="csY4" fmla="*/ 0 h 27432"/>
              <a:gd name="csX5" fmla="*/ 3291840 w 3291840"/>
              <a:gd name="csY5" fmla="*/ 0 h 27432"/>
              <a:gd name="csX6" fmla="*/ 3291840 w 3291840"/>
              <a:gd name="csY6" fmla="*/ 27432 h 27432"/>
              <a:gd name="csX7" fmla="*/ 2567635 w 3291840"/>
              <a:gd name="csY7" fmla="*/ 27432 h 27432"/>
              <a:gd name="csX8" fmla="*/ 1843430 w 3291840"/>
              <a:gd name="csY8" fmla="*/ 27432 h 27432"/>
              <a:gd name="csX9" fmla="*/ 1185062 w 3291840"/>
              <a:gd name="csY9" fmla="*/ 27432 h 27432"/>
              <a:gd name="csX10" fmla="*/ 0 w 3291840"/>
              <a:gd name="csY10" fmla="*/ 27432 h 27432"/>
              <a:gd name="csX11" fmla="*/ 0 w 3291840"/>
              <a:gd name="csY11" fmla="*/ 0 h 274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2400"/>
          </a:solidFill>
          <a:ln w="38100" cap="rnd">
            <a:solidFill>
              <a:srgbClr val="FF24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D7C0A-6152-1C2A-9059-47C8655CEDA1}"/>
              </a:ext>
            </a:extLst>
          </p:cNvPr>
          <p:cNvSpPr txBox="1"/>
          <p:nvPr/>
        </p:nvSpPr>
        <p:spPr>
          <a:xfrm>
            <a:off x="5772150" y="2192098"/>
            <a:ext cx="61159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Αρχικά</a:t>
            </a:r>
            <a:r>
              <a:rPr lang="en-US" dirty="0">
                <a:latin typeface="Aptos" panose="020B0004020202020204" pitchFamily="34" charset="0"/>
              </a:rPr>
              <a:t>,</a:t>
            </a:r>
            <a:r>
              <a:rPr lang="el-GR" dirty="0">
                <a:latin typeface="Aptos" panose="020B0004020202020204" pitchFamily="34" charset="0"/>
              </a:rPr>
              <a:t> οι μαθητές θα πρέπει να σχεδιάσουν τον επιταχυντή στο </a:t>
            </a:r>
            <a:r>
              <a:rPr lang="en-US" dirty="0">
                <a:latin typeface="Aptos" panose="020B0004020202020204" pitchFamily="34" charset="0"/>
              </a:rPr>
              <a:t>Scratch</a:t>
            </a:r>
            <a:r>
              <a:rPr lang="el-GR" dirty="0">
                <a:latin typeface="Aptos" panose="020B0004020202020204" pitchFamily="34" charset="0"/>
              </a:rPr>
              <a:t>.</a:t>
            </a:r>
          </a:p>
          <a:p>
            <a:pPr>
              <a:buNone/>
            </a:pPr>
            <a:endParaRPr lang="el-GR" dirty="0">
              <a:latin typeface="Aptos" panose="020B0004020202020204" pitchFamily="34" charset="0"/>
            </a:endParaRPr>
          </a:p>
          <a:p>
            <a:pPr>
              <a:buNone/>
            </a:pPr>
            <a:r>
              <a:rPr lang="el-GR" dirty="0">
                <a:latin typeface="Aptos" panose="020B0004020202020204" pitchFamily="34" charset="0"/>
              </a:rPr>
              <a:t>Μέσα από φύλλα εργασίας οι μαθητές σχεδιάζουν το κάθε αντικείμενο, αλλά μαθαίνουν και αναλυτικές πληροφορίες για</a:t>
            </a:r>
            <a:r>
              <a:rPr lang="en-US" dirty="0">
                <a:latin typeface="Aptos" panose="020B00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Τον </a:t>
            </a:r>
            <a:r>
              <a:rPr lang="el-GR" b="1" dirty="0">
                <a:latin typeface="Aptos" panose="020B0004020202020204" pitchFamily="34" charset="0"/>
              </a:rPr>
              <a:t>κυκλικό επιταχυντή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Τους </a:t>
            </a:r>
            <a:r>
              <a:rPr lang="el-GR" b="1" dirty="0">
                <a:latin typeface="Aptos" panose="020B0004020202020204" pitchFamily="34" charset="0"/>
              </a:rPr>
              <a:t>μαγνήτες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Τα </a:t>
            </a:r>
            <a:r>
              <a:rPr lang="el-GR" b="1" dirty="0">
                <a:latin typeface="Aptos" panose="020B0004020202020204" pitchFamily="34" charset="0"/>
              </a:rPr>
              <a:t>σωματίδια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Aptos" panose="020B0004020202020204" pitchFamily="34" charset="0"/>
              </a:rPr>
              <a:t>Τον </a:t>
            </a:r>
            <a:r>
              <a:rPr lang="en-US" b="1" dirty="0">
                <a:latin typeface="Aptos" panose="020B0004020202020204" pitchFamily="34" charset="0"/>
              </a:rPr>
              <a:t>CMS</a:t>
            </a:r>
            <a:endParaRPr lang="el-GR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latin typeface="Aptos" panose="020B0004020202020204" pitchFamily="34" charset="0"/>
            </a:endParaRPr>
          </a:p>
        </p:txBody>
      </p:sp>
      <p:pic>
        <p:nvPicPr>
          <p:cNvPr id="10" name="Θέση περιεχομένου 4" descr="Εικόνα που περιέχει κύκλος, στιγμιότυπο οθόνης, πολυχρωμί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D9F020C-5552-E44A-AC9E-71C97FA1D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603" t="-10831" r="9759" b="-3455"/>
          <a:stretch>
            <a:fillRect/>
          </a:stretch>
        </p:blipFill>
        <p:spPr>
          <a:xfrm>
            <a:off x="527101" y="1580643"/>
            <a:ext cx="2789984" cy="28995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Εικόνα 12" descr="Εικόνα που περιέχει κείμενο, στιγμιότυπο οθόνη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8B04E1C-7D4B-0104-13E5-6B0A3F86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13" y="2835141"/>
            <a:ext cx="2903173" cy="2310378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3C2567B-B542-5CB6-EFF4-B2A0F27CD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31" y="4295115"/>
            <a:ext cx="4013907" cy="20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F430241-D53E-7B15-EDB5-1C06E7BA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Προγραμματισμός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273FE95-E472-0CCE-6750-0B408CCF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29384"/>
            <a:ext cx="5467350" cy="1947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dirty="0"/>
              <a:t>Στο επόμενο βήμα θα πρέπει να προγραμματίσουν: </a:t>
            </a:r>
          </a:p>
        </p:txBody>
      </p:sp>
      <p:pic>
        <p:nvPicPr>
          <p:cNvPr id="6" name="Εικόνα 5" descr="Εικόνα που περιέχει κύκλος, στιγμιότυπο οθόνης, πολυχρωμί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E28A542C-853B-50AE-9D7B-3F7433DF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33" y="2414353"/>
            <a:ext cx="442021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F430241-D53E-7B15-EDB5-1C06E7BA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Προγραμματισμός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273FE95-E472-0CCE-6750-0B408CCF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29384"/>
            <a:ext cx="5467350" cy="194767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</a:t>
            </a:r>
            <a:r>
              <a:rPr lang="el-GR" dirty="0"/>
              <a:t>α σωματίδια να κινούνται σε κυκλική φορά.</a:t>
            </a:r>
          </a:p>
        </p:txBody>
      </p:sp>
      <p:pic>
        <p:nvPicPr>
          <p:cNvPr id="5" name="Καταγραφή οθόνης 4">
            <a:hlinkClick r:id="" action="ppaction://media"/>
            <a:extLst>
              <a:ext uri="{FF2B5EF4-FFF2-40B4-BE49-F238E27FC236}">
                <a16:creationId xmlns:a16="http://schemas.microsoft.com/office/drawing/2014/main" id="{4C696F3A-629B-5253-5735-544C66846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0000" y="2088000"/>
            <a:ext cx="5747796" cy="432000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γραμματοσειρά, λογότυπ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01728B3-A0E2-8C39-999D-5692099B7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768" y="3156782"/>
            <a:ext cx="1876687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F430241-D53E-7B15-EDB5-1C06E7BA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Προγραμματισμός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273FE95-E472-0CCE-6750-0B408CCF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29384"/>
            <a:ext cx="5467350" cy="246888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l-GR" dirty="0"/>
              <a:t>Όταν περνάνε από τους μαγνήτες, να αυξάνεται η ταχύτητά τους.</a:t>
            </a:r>
          </a:p>
        </p:txBody>
      </p:sp>
      <p:pic>
        <p:nvPicPr>
          <p:cNvPr id="4" name="Καταγραφή οθόνης 3">
            <a:hlinkClick r:id="" action="ppaction://media"/>
            <a:extLst>
              <a:ext uri="{FF2B5EF4-FFF2-40B4-BE49-F238E27FC236}">
                <a16:creationId xmlns:a16="http://schemas.microsoft.com/office/drawing/2014/main" id="{746AC2F5-7617-99AA-FF5C-45143B1AFB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0000" y="2088000"/>
            <a:ext cx="5747797" cy="432000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γραμματοσειρά, λογότυπ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70660EE6-94DB-9A97-2024-380CEE0A4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955" y="3900364"/>
            <a:ext cx="3686689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F430241-D53E-7B15-EDB5-1C06E7BA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Προγραμματισμός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273FE95-E472-0CCE-6750-0B408CCF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29384"/>
            <a:ext cx="5467350" cy="34747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l-GR" dirty="0"/>
              <a:t>Όταν βρίσκονται και τα δυο στον </a:t>
            </a:r>
            <a:r>
              <a:rPr lang="en-US" dirty="0"/>
              <a:t>CMS </a:t>
            </a:r>
            <a:r>
              <a:rPr lang="el-GR" dirty="0"/>
              <a:t>και με συγκεκριμένη ταχύτητα, θα γίνεται η σύγκρουση.</a:t>
            </a:r>
          </a:p>
        </p:txBody>
      </p:sp>
      <p:pic>
        <p:nvPicPr>
          <p:cNvPr id="5" name="Καταγραφή οθόνης 4">
            <a:hlinkClick r:id="" action="ppaction://media"/>
            <a:extLst>
              <a:ext uri="{FF2B5EF4-FFF2-40B4-BE49-F238E27FC236}">
                <a16:creationId xmlns:a16="http://schemas.microsoft.com/office/drawing/2014/main" id="{BCEDD2BE-C70E-EF33-1871-6F09E28613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258.4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0000" y="2088000"/>
            <a:ext cx="5747796" cy="432000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γραμματοσειρά, γραμμή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F359D28-E9DA-F0DD-2D6F-445F44706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76" y="4184006"/>
            <a:ext cx="5715798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7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80bbd38-6735-4880-b7f5-43dc05a121e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14F14962BEDB41AC88206EB2FA47DE" ma:contentTypeVersion="5" ma:contentTypeDescription="Create a new document." ma:contentTypeScope="" ma:versionID="3b3643d60579ed524374c7583634f1ed">
  <xsd:schema xmlns:xsd="http://www.w3.org/2001/XMLSchema" xmlns:xs="http://www.w3.org/2001/XMLSchema" xmlns:p="http://schemas.microsoft.com/office/2006/metadata/properties" xmlns:ns3="280bbd38-6735-4880-b7f5-43dc05a121e6" targetNamespace="http://schemas.microsoft.com/office/2006/metadata/properties" ma:root="true" ma:fieldsID="f3adba545a3e3f5832d123bc108dc3ac" ns3:_="">
    <xsd:import namespace="280bbd38-6735-4880-b7f5-43dc05a121e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bbd38-6735-4880-b7f5-43dc05a121e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3366E-7661-43F8-A446-72EDDC276504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280bbd38-6735-4880-b7f5-43dc05a121e6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961B21-9C18-4961-88A3-D8D9810699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94531-A7EB-4E64-BFCE-90527826E3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0bbd38-6735-4880-b7f5-43dc05a121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618</Words>
  <Application>Microsoft Office PowerPoint</Application>
  <PresentationFormat>Ευρεία οθόνη</PresentationFormat>
  <Paragraphs>101</Paragraphs>
  <Slides>25</Slides>
  <Notes>0</Notes>
  <HiddenSlides>0</HiddenSlides>
  <MMClips>4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25</vt:i4>
      </vt:variant>
    </vt:vector>
  </HeadingPairs>
  <TitlesOfParts>
    <vt:vector size="26" baseType="lpstr">
      <vt:lpstr>SketchyVTI</vt:lpstr>
      <vt:lpstr>Το CERN στο σχολείο μας</vt:lpstr>
      <vt:lpstr>Δράσεις</vt:lpstr>
      <vt:lpstr>Προσομοίωση επιταχυντή στο Scratch</vt:lpstr>
      <vt:lpstr>Προσομοίωση επιταχυντή στο Scratch</vt:lpstr>
      <vt:lpstr>Σχεδίαση</vt:lpstr>
      <vt:lpstr>Προγραμματισμός</vt:lpstr>
      <vt:lpstr>Προγραμματισμός</vt:lpstr>
      <vt:lpstr>Προγραμματισμός</vt:lpstr>
      <vt:lpstr>Προγραμματισμός</vt:lpstr>
      <vt:lpstr>Προγραμματισμός</vt:lpstr>
      <vt:lpstr>Ανιχνευτής κοσμικών σωματιδίων</vt:lpstr>
      <vt:lpstr>Ανιχνευτής κοσμικών σωματιδίων</vt:lpstr>
      <vt:lpstr>Πώς δουλεύει</vt:lpstr>
      <vt:lpstr>Σχεδίαση</vt:lpstr>
      <vt:lpstr>Κύκλωμα</vt:lpstr>
      <vt:lpstr>Προγραμματισμός</vt:lpstr>
      <vt:lpstr>Αποτελέσματα</vt:lpstr>
      <vt:lpstr>3D Επιταχυντής με Ηλεκτρομαγνήτες</vt:lpstr>
      <vt:lpstr>3D Επιταχυντής με Ηλεκτρομαγνήτες</vt:lpstr>
      <vt:lpstr>3D Επιταχυντής με Ηλεκτρομαγνήτες</vt:lpstr>
      <vt:lpstr>3D Επιταχυντής με Ηλεκτρομαγνήτες</vt:lpstr>
      <vt:lpstr>3D Επιταχυντής με Ηλεκτρομαγνήτες</vt:lpstr>
      <vt:lpstr>3D Επιταχυντής με Ηλεκτρομαγνήτες</vt:lpstr>
      <vt:lpstr>Αποθετήριο</vt:lpstr>
      <vt:lpstr>Ευχαριστώ πολύ!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License (EJDA)</dc:creator>
  <cp:lastModifiedBy>Vasiliki Aidinopoulou</cp:lastModifiedBy>
  <cp:revision>8</cp:revision>
  <dcterms:created xsi:type="dcterms:W3CDTF">2025-12-07T15:30:29Z</dcterms:created>
  <dcterms:modified xsi:type="dcterms:W3CDTF">2025-12-12T19:08:17Z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0x0101005E14F14962BEDB41AC88206EB2FA47DE</vt:lpwstr>
  </property>
</Properties>
</file>